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65" r:id="rId1"/>
  </p:sldMasterIdLst>
  <p:notesMasterIdLst>
    <p:notesMasterId r:id="rId73"/>
  </p:notesMasterIdLst>
  <p:handoutMasterIdLst>
    <p:handoutMasterId r:id="rId74"/>
  </p:handoutMasterIdLst>
  <p:sldIdLst>
    <p:sldId id="516" r:id="rId2"/>
    <p:sldId id="613" r:id="rId3"/>
    <p:sldId id="518" r:id="rId4"/>
    <p:sldId id="606" r:id="rId5"/>
    <p:sldId id="586" r:id="rId6"/>
    <p:sldId id="614" r:id="rId7"/>
    <p:sldId id="615" r:id="rId8"/>
    <p:sldId id="519" r:id="rId9"/>
    <p:sldId id="521" r:id="rId10"/>
    <p:sldId id="523" r:id="rId11"/>
    <p:sldId id="524" r:id="rId12"/>
    <p:sldId id="525" r:id="rId13"/>
    <p:sldId id="526" r:id="rId14"/>
    <p:sldId id="527" r:id="rId15"/>
    <p:sldId id="528" r:id="rId16"/>
    <p:sldId id="529" r:id="rId17"/>
    <p:sldId id="530" r:id="rId18"/>
    <p:sldId id="531" r:id="rId19"/>
    <p:sldId id="534" r:id="rId20"/>
    <p:sldId id="535" r:id="rId21"/>
    <p:sldId id="603" r:id="rId22"/>
    <p:sldId id="536" r:id="rId23"/>
    <p:sldId id="537" r:id="rId24"/>
    <p:sldId id="538" r:id="rId25"/>
    <p:sldId id="539" r:id="rId26"/>
    <p:sldId id="604" r:id="rId27"/>
    <p:sldId id="540" r:id="rId28"/>
    <p:sldId id="605" r:id="rId29"/>
    <p:sldId id="588" r:id="rId30"/>
    <p:sldId id="590" r:id="rId31"/>
    <p:sldId id="616" r:id="rId32"/>
    <p:sldId id="617" r:id="rId33"/>
    <p:sldId id="618" r:id="rId34"/>
    <p:sldId id="542" r:id="rId35"/>
    <p:sldId id="543" r:id="rId36"/>
    <p:sldId id="544" r:id="rId37"/>
    <p:sldId id="545" r:id="rId38"/>
    <p:sldId id="546" r:id="rId39"/>
    <p:sldId id="548" r:id="rId40"/>
    <p:sldId id="619" r:id="rId41"/>
    <p:sldId id="549" r:id="rId42"/>
    <p:sldId id="551" r:id="rId43"/>
    <p:sldId id="552" r:id="rId44"/>
    <p:sldId id="553" r:id="rId45"/>
    <p:sldId id="555" r:id="rId46"/>
    <p:sldId id="556" r:id="rId47"/>
    <p:sldId id="559" r:id="rId48"/>
    <p:sldId id="625" r:id="rId49"/>
    <p:sldId id="560" r:id="rId50"/>
    <p:sldId id="561" r:id="rId51"/>
    <p:sldId id="562" r:id="rId52"/>
    <p:sldId id="557" r:id="rId53"/>
    <p:sldId id="620" r:id="rId54"/>
    <p:sldId id="622" r:id="rId55"/>
    <p:sldId id="563" r:id="rId56"/>
    <p:sldId id="621" r:id="rId57"/>
    <p:sldId id="623" r:id="rId58"/>
    <p:sldId id="624" r:id="rId59"/>
    <p:sldId id="567" r:id="rId60"/>
    <p:sldId id="569" r:id="rId61"/>
    <p:sldId id="570" r:id="rId62"/>
    <p:sldId id="571" r:id="rId63"/>
    <p:sldId id="572" r:id="rId64"/>
    <p:sldId id="573" r:id="rId65"/>
    <p:sldId id="575" r:id="rId66"/>
    <p:sldId id="576" r:id="rId67"/>
    <p:sldId id="577" r:id="rId68"/>
    <p:sldId id="578" r:id="rId69"/>
    <p:sldId id="579" r:id="rId70"/>
    <p:sldId id="580" r:id="rId71"/>
    <p:sldId id="583" r:id="rId72"/>
  </p:sldIdLst>
  <p:sldSz cx="9144000" cy="6858000" type="screen4x3"/>
  <p:notesSz cx="7315200" cy="9601200"/>
  <p:defaultTextStyle>
    <a:defPPr>
      <a:defRPr lang="en-GB"/>
    </a:defPPr>
    <a:lvl1pPr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1pPr>
    <a:lvl2pPr marL="4572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2pPr>
    <a:lvl3pPr marL="9144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3pPr>
    <a:lvl4pPr marL="13716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4pPr>
    <a:lvl5pPr marL="18288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9933"/>
    <a:srgbClr val="FFFF00"/>
    <a:srgbClr val="FF0000"/>
    <a:srgbClr val="DDDDDD"/>
    <a:srgbClr val="66FF66"/>
    <a:srgbClr val="2B57B0"/>
    <a:srgbClr val="BAE1FF"/>
    <a:srgbClr val="FC2704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84" autoAdjust="0"/>
    <p:restoredTop sz="93165" autoAdjust="0"/>
  </p:normalViewPr>
  <p:slideViewPr>
    <p:cSldViewPr>
      <p:cViewPr varScale="1">
        <p:scale>
          <a:sx n="86" d="100"/>
          <a:sy n="86" d="100"/>
        </p:scale>
        <p:origin x="-1392" y="-9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62"/>
    </p:cViewPr>
  </p:sorterViewPr>
  <p:notesViewPr>
    <p:cSldViewPr>
      <p:cViewPr varScale="1">
        <p:scale>
          <a:sx n="44" d="100"/>
          <a:sy n="44" d="100"/>
        </p:scale>
        <p:origin x="-2238" y="-102"/>
      </p:cViewPr>
      <p:guideLst>
        <p:guide orient="horz" pos="3025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handoutMaster" Target="handoutMasters/handout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r>
              <a:rPr lang="en-US" dirty="0" smtClean="0"/>
              <a:t>L09 Cryptography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70C5E-244D-49B0-81B0-40511CB249FE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AnnMarie.Westgate@ryerson.ca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0E648-66F0-489B-8E23-742BDAB68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4513" cy="12790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38825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1218656" y="729733"/>
            <a:ext cx="4877891" cy="360100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1"/>
          <p:cNvSpPr txBox="1">
            <a:spLocks noChangeArrowheads="1"/>
          </p:cNvSpPr>
          <p:nvPr/>
        </p:nvSpPr>
        <p:spPr bwMode="auto">
          <a:xfrm>
            <a:off x="-9364830" y="-5669578"/>
            <a:ext cx="18732933" cy="12791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70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194" y="4561576"/>
            <a:ext cx="5839728" cy="43173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1"/>
          <p:cNvSpPr txBox="1">
            <a:spLocks noChangeArrowheads="1"/>
          </p:cNvSpPr>
          <p:nvPr/>
        </p:nvSpPr>
        <p:spPr bwMode="auto">
          <a:xfrm>
            <a:off x="-9364830" y="-5669578"/>
            <a:ext cx="18732933" cy="12791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99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194" y="4561576"/>
            <a:ext cx="5839728" cy="43173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ext Box 1"/>
          <p:cNvSpPr txBox="1">
            <a:spLocks noChangeArrowheads="1"/>
          </p:cNvSpPr>
          <p:nvPr/>
        </p:nvSpPr>
        <p:spPr bwMode="auto">
          <a:xfrm>
            <a:off x="-9364830" y="-5669578"/>
            <a:ext cx="18732933" cy="12791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1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194" y="4561576"/>
            <a:ext cx="5839728" cy="43173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-9364830" y="-5669578"/>
            <a:ext cx="18732933" cy="12791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2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194" y="4561576"/>
            <a:ext cx="5839728" cy="43173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2925" cy="1279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194" y="4561576"/>
            <a:ext cx="5839728" cy="431882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B52EB-DAA9-40F4-A54B-65507504A190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1EBDD-AF86-4FF7-B5AD-F4E135F15A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4908550"/>
            <a:ext cx="7770813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>
          <a:xfrm>
            <a:off x="1042988" y="6245225"/>
            <a:ext cx="6480175" cy="474663"/>
          </a:xfrm>
        </p:spPr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710613" cy="1266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39608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570413" y="1447800"/>
            <a:ext cx="3962400" cy="452437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7308850" y="6237288"/>
            <a:ext cx="455613" cy="474662"/>
          </a:xfrm>
        </p:spPr>
        <p:txBody>
          <a:bodyPr/>
          <a:lstStyle>
            <a:lvl1pPr>
              <a:defRPr/>
            </a:lvl1pPr>
          </a:lstStyle>
          <a:p>
            <a:fld id="{C265FE21-4973-4EA3-9D47-3B449D3D5A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710612" cy="1266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39608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0413" y="1447800"/>
            <a:ext cx="39624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0413" y="3786188"/>
            <a:ext cx="39624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0"/>
          </p:nvPr>
        </p:nvSpPr>
        <p:spPr>
          <a:xfrm>
            <a:off x="1042988" y="6237288"/>
            <a:ext cx="6048375" cy="422275"/>
          </a:xfrm>
        </p:spPr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1"/>
          </p:nvPr>
        </p:nvSpPr>
        <p:spPr>
          <a:xfrm>
            <a:off x="7308850" y="6237288"/>
            <a:ext cx="455613" cy="474662"/>
          </a:xfrm>
        </p:spPr>
        <p:txBody>
          <a:bodyPr/>
          <a:lstStyle>
            <a:lvl1pPr>
              <a:defRPr/>
            </a:lvl1pPr>
          </a:lstStyle>
          <a:p>
            <a:fld id="{BEA307A6-58AD-4620-8E8A-81AED9AC45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3F764-7B3B-4E13-BBDC-0D86DFD07E2A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B1B84-1149-468F-8E3D-074FDC78B83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032ED-2F90-45EA-A193-0D1FFF3F05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241D54-DAE3-483B-892F-23C37354A024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694F-286E-4A65-92D2-B13F06A71E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946D9A-7E75-4261-A6DC-E88AF44EFD1E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C5EBC-B10D-4583-A969-0D1DC2F7F9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BC5550-75D2-4EBD-B60F-5AC9A918C922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443A2-202C-40DA-938E-C7B2F59395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FEF5BD-A7E8-4287-8F50-E3FECB0787E3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6B8DE-68D0-44E3-AD9A-4ED90CA9C1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E27850-300C-4398-A95C-23DEA8FEDC0E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84BF3-DD52-4E48-B825-25FC64E6B5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06951-E797-4DC3-85BF-0C65BC8B1B43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0A10F-6734-4F89-B7E7-A32D29EDC6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ackground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153400" cy="1143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8153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fld id="{088F9A02-D05A-4042-867E-59BA0BCAE2B4}" type="datetime1">
              <a:rPr lang="en-US" smtClean="0"/>
              <a:pPr/>
              <a:t>3/15/2010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400800"/>
            <a:ext cx="411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008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1E652683-1DA0-4231-9FA8-9F4A36E614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9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technology.niagarac.on.ca/people/mcsele/Enigma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ist.gov/public_affairs/quantum/making_quantum_key.html" TargetMode="External"/><Relationship Id="rId4" Type="http://schemas.openxmlformats.org/officeDocument/2006/relationships/hyperlink" Target="http://en.wikipedia.org/wiki/Quantum_cryptography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teganography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neier.com/blowfish.html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ip.com/articles/keith/diffie-helman.htm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6.w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L08 Cryptography</a:t>
            </a:r>
            <a:endParaRPr lang="en-CA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mtClean="0"/>
              <a:t>Sybex CISSP Third Edition, Chapters 9 &amp; 10</a:t>
            </a:r>
            <a:endParaRPr lang="en-CA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Cryptography and CIA</a:t>
            </a:r>
            <a:endParaRPr lang="en-CA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CA" b="1" dirty="0" smtClean="0"/>
              <a:t>Confidentiality</a:t>
            </a:r>
          </a:p>
          <a:p>
            <a:pPr lvl="1"/>
            <a:r>
              <a:rPr lang="en-CA" dirty="0" smtClean="0"/>
              <a:t>A message can only be decrypted by the intended recipient</a:t>
            </a:r>
          </a:p>
          <a:p>
            <a:r>
              <a:rPr lang="en-CA" b="1" dirty="0" smtClean="0"/>
              <a:t>Integrity</a:t>
            </a:r>
          </a:p>
          <a:p>
            <a:pPr lvl="1"/>
            <a:r>
              <a:rPr lang="en-CA" dirty="0" smtClean="0"/>
              <a:t>Message integrity is concerned with verifying message received = message sent, if the message becomes corrupted, it cannot be decrypted properly</a:t>
            </a:r>
          </a:p>
          <a:p>
            <a:pPr lvl="1"/>
            <a:r>
              <a:rPr lang="en-CA" dirty="0" smtClean="0"/>
              <a:t>Hash functions, digital signed message digests, and message authentication codes and can be used to verify message integrity</a:t>
            </a:r>
          </a:p>
          <a:p>
            <a:r>
              <a:rPr lang="en-CA" dirty="0" smtClean="0"/>
              <a:t>Availability </a:t>
            </a:r>
          </a:p>
          <a:p>
            <a:pPr lvl="1"/>
            <a:r>
              <a:rPr lang="en-CA" dirty="0" smtClean="0"/>
              <a:t>Not so much...  (Encrypted data can be made more available where plain text data must be tightly controlled)</a:t>
            </a:r>
          </a:p>
          <a:p>
            <a:r>
              <a:rPr lang="en-CA" b="1" dirty="0" smtClean="0"/>
              <a:t>Authentication</a:t>
            </a:r>
          </a:p>
          <a:p>
            <a:pPr lvl="1"/>
            <a:r>
              <a:rPr lang="en-CA" dirty="0" smtClean="0"/>
              <a:t>Digital signatures and message authentication codes and can be used to verify sender authenticity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D6DF-5BF0-4DA5-B121-C5678A60A5F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Additional uses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lnSpc>
                <a:spcPct val="84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Authentication of the sender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The ability to determine who sent a message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Can be achieved with digital signatures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The decryption key can only decrypt a message which was encrypted with the corresponding encryption key, verifying the sender.</a:t>
            </a:r>
          </a:p>
          <a:p>
            <a:pPr>
              <a:lnSpc>
                <a:spcPct val="84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Non repudiation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Requires sender and receiver authentication, and being able to prove that the message reached the intended recipient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This is achieved by using digitally signed messages and trusted third party key distribution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51D96C4-22ED-47A8-B18A-EAB3A7EFA466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Storage and Transmission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Encryption is used to protect data in storage and in transmission (e.g. across a network).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Storage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Data in back up locations, off-site storage, password files, etc need to be protected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Note:  password files are stored hashed instead of encrypted.  They cannot be decrypted.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Need </a:t>
            </a:r>
            <a:r>
              <a:rPr lang="en-CA" sz="2000" b="1">
                <a:solidFill>
                  <a:srgbClr val="333399"/>
                </a:solidFill>
              </a:rPr>
              <a:t>stronger</a:t>
            </a:r>
            <a:r>
              <a:rPr lang="en-CA" sz="2000"/>
              <a:t> encryption to protect message for longer time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Data Transmission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Prevent message from being revealed if it is intercepted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Need </a:t>
            </a:r>
            <a:r>
              <a:rPr lang="en-CA" sz="2000" b="1">
                <a:solidFill>
                  <a:srgbClr val="333399"/>
                </a:solidFill>
              </a:rPr>
              <a:t>faster</a:t>
            </a:r>
            <a:r>
              <a:rPr lang="en-CA" sz="2000"/>
              <a:t> encryption to protect message with shorter useful time span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8C484E32-3F94-4294-A3AC-EF63A877EDE4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743720" cy="1143000"/>
          </a:xfrm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/>
              <a:t>History of Cryptography</a:t>
            </a:r>
            <a:br>
              <a:rPr lang="en-CA" dirty="0"/>
            </a:br>
            <a:r>
              <a:rPr lang="en-CA" dirty="0"/>
              <a:t>Early (Manual) Era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Spartan scytale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Wrap a leather belt around a tapered dowel, </a:t>
            </a:r>
            <a:br>
              <a:rPr lang="en-CA" sz="2000"/>
            </a:br>
            <a:r>
              <a:rPr lang="en-CA" sz="2000"/>
              <a:t>write on the belt, then unwrap.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The message is unreadable, unless a similar dowel is used.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Caesar Cipher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A substitution cipher where each letter in the alphabet is shifted 3 places to the left, also called ROT3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E(“A”)=D, E(“M”)=P, E(“X”)=A etc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Vigen</a:t>
            </a:r>
            <a:r>
              <a:rPr lang="en-US" sz="2400">
                <a:cs typeface="Arial" charset="0"/>
              </a:rPr>
              <a:t>è</a:t>
            </a:r>
            <a:r>
              <a:rPr lang="en-CA" sz="2400"/>
              <a:t>re Cipher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Substitution cipher that uses a look up table, and an a shared private key</a:t>
            </a:r>
          </a:p>
          <a:p>
            <a:pPr lvl="1">
              <a:spcBef>
                <a:spcPts val="500"/>
              </a:spcBef>
              <a:buFont typeface="Arial" charset="0"/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/>
          </a:p>
          <a:p>
            <a:pPr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0E38BD3-739A-4270-B719-9855AB3C8CC8}" type="slidenum">
              <a:rPr lang="en-US"/>
              <a:pPr/>
              <a:t>13</a:t>
            </a:fld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 l="15750" r="15750"/>
          <a:stretch>
            <a:fillRect/>
          </a:stretch>
        </p:blipFill>
        <p:spPr bwMode="auto">
          <a:xfrm>
            <a:off x="7429520" y="142868"/>
            <a:ext cx="1565275" cy="2286000"/>
          </a:xfrm>
          <a:prstGeom prst="rect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357563"/>
            <a:ext cx="2286016" cy="2820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History of Cryptography</a:t>
            </a:r>
            <a:br>
              <a:rPr lang="en-CA"/>
            </a:br>
            <a:r>
              <a:rPr lang="en-CA"/>
              <a:t>Mechanical Era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sz="half" idx="1"/>
          </p:nvPr>
        </p:nvSpPr>
        <p:spPr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err="1"/>
              <a:t>CipherDisks</a:t>
            </a:r>
            <a:r>
              <a:rPr lang="en-CA" sz="2400" dirty="0"/>
              <a:t> and rotors to simplify cryptography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German Enigma Machine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Confederate Army’s </a:t>
            </a:r>
            <a:r>
              <a:rPr lang="en-CA" sz="2000" dirty="0" err="1"/>
              <a:t>CipherDisk</a:t>
            </a:r>
            <a:endParaRPr lang="en-CA" sz="2000" dirty="0"/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Japanese Red and Purple Machines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Increased complexity and robustness of algorithms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Transition from letters to numbers A=0, B=1 </a:t>
            </a:r>
            <a:r>
              <a:rPr lang="en-CA" sz="2400" dirty="0" smtClean="0"/>
              <a:t>etc</a:t>
            </a:r>
            <a:endParaRPr lang="en-CA" sz="24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341313" indent="-341313">
              <a:lnSpc>
                <a:spcPct val="100000"/>
              </a:lnSpc>
              <a:spcBef>
                <a:spcPts val="125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3200" dirty="0" smtClean="0">
                <a:solidFill>
                  <a:srgbClr val="000000"/>
                </a:solidFill>
                <a:latin typeface="Arial" charset="0"/>
              </a:rPr>
              <a:t>The Enigma</a:t>
            </a:r>
          </a:p>
          <a:p>
            <a:pPr marL="341313" indent="-341313">
              <a:lnSpc>
                <a:spcPct val="100000"/>
              </a:lnSpc>
              <a:spcBef>
                <a:spcPts val="875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 dirty="0" smtClean="0">
                <a:solidFill>
                  <a:srgbClr val="009999"/>
                </a:solidFill>
                <a:latin typeface="Arial" charset="0"/>
                <a:hlinkClick r:id="rId4"/>
              </a:rPr>
              <a:t>http://technology.niagarac.on.ca/people/mcsele/Enigma.html</a:t>
            </a:r>
            <a:r>
              <a:rPr lang="en-CA" sz="2000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341313" indent="-341313">
              <a:lnSpc>
                <a:spcPct val="100000"/>
              </a:lnSpc>
              <a:spcBef>
                <a:spcPts val="875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endParaRPr lang="en-CA" sz="20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0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D6B2B9B-C4CE-44F4-BB62-3D28A93FF0B9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History of Cryptography</a:t>
            </a:r>
            <a:br>
              <a:rPr lang="en-CA"/>
            </a:br>
            <a:r>
              <a:rPr lang="en-CA"/>
              <a:t>Modern Era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Anyone with a computer can use cryptography without understanding the operations, algorithms, and advanced mathematics involved.</a:t>
            </a:r>
          </a:p>
          <a:p>
            <a:pPr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Modern cryptosystems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Most modern attacks not against the algorithm itself, but against implementation or mismanagement of it.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(DON’T write your own cryptosystem.  DON’T write your own implementation of a trusted cryptosystem.)</a:t>
            </a:r>
            <a:r>
              <a:rPr lang="ar-SA" sz="2000" dirty="0">
                <a:cs typeface="Arial" charset="0"/>
              </a:rPr>
              <a:t>‏</a:t>
            </a:r>
            <a:endParaRPr lang="en-CA" sz="2000" dirty="0"/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Requires careful key management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(DON’T hard code keys.)</a:t>
            </a:r>
            <a:r>
              <a:rPr lang="ar-SA" sz="2000" dirty="0">
                <a:cs typeface="Arial" charset="0"/>
              </a:rPr>
              <a:t>‏</a:t>
            </a:r>
            <a:endParaRPr lang="en-CA" sz="2000" dirty="0"/>
          </a:p>
          <a:p>
            <a:pPr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08B7044-0C6C-40B7-9830-176C7E6DE7E5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mtClean="0"/>
              <a:t>History of Cryptography</a:t>
            </a:r>
            <a:br>
              <a:rPr lang="en-CA" smtClean="0"/>
            </a:br>
            <a:r>
              <a:rPr lang="en-CA" smtClean="0"/>
              <a:t>Emerging Technologies</a:t>
            </a:r>
            <a:endParaRPr lang="en-CA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5886464" cy="4114800"/>
          </a:xfrm>
        </p:spPr>
        <p:txBody>
          <a:bodyPr>
            <a:normAutofit fontScale="55000" lnSpcReduction="20000"/>
          </a:bodyPr>
          <a:lstStyle/>
          <a:p>
            <a:r>
              <a:rPr lang="en-CA" dirty="0" smtClean="0"/>
              <a:t>Quantum Cryptography</a:t>
            </a:r>
          </a:p>
          <a:p>
            <a:pPr lvl="1"/>
            <a:r>
              <a:rPr lang="en-CA" dirty="0" smtClean="0"/>
              <a:t>What is it?  Relies on physics instead of mathematics</a:t>
            </a:r>
          </a:p>
          <a:p>
            <a:pPr lvl="1"/>
            <a:r>
              <a:rPr lang="en-CA" dirty="0" smtClean="0"/>
              <a:t>Used for key exchange only.</a:t>
            </a:r>
          </a:p>
          <a:p>
            <a:pPr lvl="1"/>
            <a:r>
              <a:rPr lang="en-CA" dirty="0" smtClean="0"/>
              <a:t>Once keys are exchanged, a normal symmetric key </a:t>
            </a:r>
            <a:r>
              <a:rPr lang="en-CA" dirty="0" err="1" smtClean="0"/>
              <a:t>cryptoalgorithm</a:t>
            </a:r>
            <a:r>
              <a:rPr lang="en-CA" dirty="0" smtClean="0"/>
              <a:t> is used for data channel</a:t>
            </a:r>
          </a:p>
          <a:p>
            <a:pPr lvl="1"/>
            <a:r>
              <a:rPr lang="en-CA" dirty="0" smtClean="0"/>
              <a:t>For this reason, it is called quantum key distribution (QKD)</a:t>
            </a:r>
            <a:r>
              <a:rPr lang="ar-SA" dirty="0" smtClean="0"/>
              <a:t>‏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How it works:</a:t>
            </a:r>
          </a:p>
          <a:p>
            <a:pPr lvl="1"/>
            <a:r>
              <a:rPr lang="en-CA" dirty="0" smtClean="0"/>
              <a:t>Quantum key material is transferred using single photon light forces</a:t>
            </a:r>
          </a:p>
          <a:p>
            <a:pPr lvl="1"/>
            <a:r>
              <a:rPr lang="en-CA" dirty="0" smtClean="0"/>
              <a:t>Once a photon has been observed, its state is changed</a:t>
            </a:r>
          </a:p>
          <a:p>
            <a:pPr lvl="1"/>
            <a:r>
              <a:rPr lang="en-CA" dirty="0" smtClean="0"/>
              <a:t>In this way, QKD can guarantee a key is not intercepted</a:t>
            </a:r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E260-6074-4C0D-8DC1-1A807B2E93E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 l="7558" t="7385" r="7558" b="7385"/>
          <a:stretch>
            <a:fillRect/>
          </a:stretch>
        </p:blipFill>
        <p:spPr bwMode="auto">
          <a:xfrm>
            <a:off x="6286512" y="1785926"/>
            <a:ext cx="2489200" cy="2557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286512" y="4221163"/>
            <a:ext cx="2606663" cy="17103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41313" indent="-341313">
              <a:lnSpc>
                <a:spcPct val="100000"/>
              </a:lnSpc>
              <a:spcBef>
                <a:spcPts val="125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 dirty="0">
                <a:solidFill>
                  <a:srgbClr val="000000"/>
                </a:solidFill>
                <a:latin typeface="Arial" charset="0"/>
              </a:rPr>
              <a:t>References:</a:t>
            </a:r>
          </a:p>
          <a:p>
            <a:pPr marL="341313" indent="-341313">
              <a:lnSpc>
                <a:spcPct val="100000"/>
              </a:lnSpc>
              <a:spcBef>
                <a:spcPts val="875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1400" dirty="0">
                <a:solidFill>
                  <a:srgbClr val="009999"/>
                </a:solidFill>
                <a:latin typeface="Arial" charset="0"/>
                <a:hlinkClick r:id="rId4"/>
              </a:rPr>
              <a:t>http://en.wikipedia.org/wiki/Quantum_cryptography</a:t>
            </a:r>
          </a:p>
          <a:p>
            <a:pPr marL="341313" indent="-341313">
              <a:lnSpc>
                <a:spcPct val="100000"/>
              </a:lnSpc>
              <a:spcBef>
                <a:spcPts val="875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1400" dirty="0">
                <a:solidFill>
                  <a:srgbClr val="009999"/>
                </a:solidFill>
                <a:latin typeface="Arial" charset="0"/>
                <a:hlinkClick r:id="rId5"/>
              </a:rPr>
              <a:t>http://www.nist.gov/public_affairs/quantum/making_quantum_key.html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Encryption Systems</a:t>
            </a:r>
            <a:br>
              <a:rPr lang="en-CA"/>
            </a:br>
            <a:r>
              <a:rPr lang="en-CA"/>
              <a:t>Block and Stream Ciphers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lnSpc>
                <a:spcPct val="75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Stream cipher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Encryption algorithm is performed bit by bit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Typically involves using XOR and a secret key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Strength depends on the implementation and key length</a:t>
            </a:r>
          </a:p>
          <a:p>
            <a:pPr>
              <a:lnSpc>
                <a:spcPct val="75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Block </a:t>
            </a:r>
            <a:r>
              <a:rPr lang="en-CA" sz="2400" dirty="0"/>
              <a:t>cipher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Encryption is performed on a block or chunk of text.  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Plaintext is fed into the algorithm, then divided into blocks of a fixed size:  64, 128, 192 bits etc.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Typically use transposition and substitution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Computationally intensive, sometimes implemented in hardware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318A89F-2E33-4E43-A916-D2E8F9F8D291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Some more terminology</a:t>
            </a:r>
            <a:endParaRPr lang="en-CA"/>
          </a:p>
        </p:txBody>
      </p:sp>
      <p:sp>
        <p:nvSpPr>
          <p:cNvPr id="1945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CA" dirty="0" smtClean="0"/>
              <a:t>work factor -  represents the time and effort required to break a protective measure</a:t>
            </a:r>
          </a:p>
          <a:p>
            <a:r>
              <a:rPr lang="en-CA" dirty="0" smtClean="0"/>
              <a:t>initialization vector non-secret binary vector, used to introduce additional cryptographic variance and synchronize cryptographic equipment</a:t>
            </a:r>
          </a:p>
          <a:p>
            <a:r>
              <a:rPr lang="en-CA" dirty="0" smtClean="0"/>
              <a:t>transposition or permutation:  reorder plaintext</a:t>
            </a:r>
          </a:p>
          <a:p>
            <a:r>
              <a:rPr lang="en-CA" dirty="0" smtClean="0"/>
              <a:t>substitution: exchange one letter for another</a:t>
            </a:r>
          </a:p>
          <a:p>
            <a:r>
              <a:rPr lang="en-CA" dirty="0" smtClean="0"/>
              <a:t>SP-network:  described by Claude Shannon, uses a series of S-boxes to handle the substitutions of the blocks of data.  SP = “substitution and permutation”</a:t>
            </a:r>
          </a:p>
          <a:p>
            <a:r>
              <a:rPr lang="en-CA" dirty="0" smtClean="0"/>
              <a:t>confusion provided by mixing the key values during repeated rounds</a:t>
            </a:r>
          </a:p>
          <a:p>
            <a:r>
              <a:rPr lang="en-CA" dirty="0" smtClean="0"/>
              <a:t>diffusion provided by mixing up the location of the plaintext throughout the cipher text</a:t>
            </a:r>
          </a:p>
          <a:p>
            <a:r>
              <a:rPr lang="en-CA" dirty="0" smtClean="0"/>
              <a:t>avalanche effect – a minor change in the key or plaintext will have significant effect on </a:t>
            </a:r>
            <a:r>
              <a:rPr lang="en-CA" dirty="0" err="1" smtClean="0"/>
              <a:t>ciphertext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EA11D-4599-481B-9E16-320CCA5CE99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Rectangular </a:t>
            </a:r>
            <a:r>
              <a:rPr lang="en-CA" dirty="0"/>
              <a:t>substitution table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sz="half" idx="1"/>
          </p:nvPr>
        </p:nvSpPr>
        <p:spPr>
          <a:ln/>
        </p:spPr>
        <p:txBody>
          <a:bodyPr lIns="90000" tIns="46800" rIns="90000" bIns="46800"/>
          <a:lstStyle/>
          <a:p>
            <a:pPr marL="354013" indent="-354013">
              <a:spcBef>
                <a:spcPts val="600"/>
              </a:spcBef>
              <a:tabLst>
                <a:tab pos="354013" algn="l"/>
                <a:tab pos="923925" algn="l"/>
                <a:tab pos="1838325" algn="l"/>
                <a:tab pos="2752725" algn="l"/>
                <a:tab pos="3667125" algn="l"/>
                <a:tab pos="4581525" algn="l"/>
                <a:tab pos="5495925" algn="l"/>
                <a:tab pos="6410325" algn="l"/>
                <a:tab pos="7324725" algn="l"/>
                <a:tab pos="8239125" algn="l"/>
                <a:tab pos="9153525" algn="l"/>
                <a:tab pos="10067925" algn="l"/>
              </a:tabLst>
            </a:pPr>
            <a:r>
              <a:rPr lang="en-CA" sz="2400" dirty="0"/>
              <a:t>Rectangular substitution table</a:t>
            </a:r>
          </a:p>
          <a:p>
            <a:pPr marL="354013" indent="-354013">
              <a:spcBef>
                <a:spcPts val="600"/>
              </a:spcBef>
              <a:buFont typeface="Arial" charset="0"/>
              <a:buChar char="•"/>
              <a:tabLst>
                <a:tab pos="354013" algn="l"/>
                <a:tab pos="923925" algn="l"/>
                <a:tab pos="1838325" algn="l"/>
                <a:tab pos="2752725" algn="l"/>
                <a:tab pos="3667125" algn="l"/>
                <a:tab pos="4581525" algn="l"/>
                <a:tab pos="5495925" algn="l"/>
                <a:tab pos="6410325" algn="l"/>
                <a:tab pos="7324725" algn="l"/>
                <a:tab pos="8239125" algn="l"/>
                <a:tab pos="9153525" algn="l"/>
                <a:tab pos="10067925" algn="l"/>
              </a:tabLst>
            </a:pPr>
            <a:r>
              <a:rPr lang="en-CA" sz="2400" dirty="0"/>
              <a:t>Sender and receiver agree on size – key is the size</a:t>
            </a:r>
          </a:p>
          <a:p>
            <a:pPr marL="354013" indent="-354013">
              <a:spcBef>
                <a:spcPts val="600"/>
              </a:spcBef>
              <a:buFont typeface="Arial" charset="0"/>
              <a:buChar char="•"/>
              <a:tabLst>
                <a:tab pos="354013" algn="l"/>
                <a:tab pos="923925" algn="l"/>
                <a:tab pos="1838325" algn="l"/>
                <a:tab pos="2752725" algn="l"/>
                <a:tab pos="3667125" algn="l"/>
                <a:tab pos="4581525" algn="l"/>
                <a:tab pos="5495925" algn="l"/>
                <a:tab pos="6410325" algn="l"/>
                <a:tab pos="7324725" algn="l"/>
                <a:tab pos="8239125" algn="l"/>
                <a:tab pos="9153525" algn="l"/>
                <a:tab pos="10067925" algn="l"/>
              </a:tabLst>
            </a:pPr>
            <a:r>
              <a:rPr lang="en-CA" sz="2400" dirty="0"/>
              <a:t>Can be read up, down, diagonally</a:t>
            </a:r>
          </a:p>
          <a:p>
            <a:pPr marL="354013" indent="-354013">
              <a:spcBef>
                <a:spcPts val="600"/>
              </a:spcBef>
              <a:buNone/>
              <a:tabLst>
                <a:tab pos="354013" algn="l"/>
                <a:tab pos="923925" algn="l"/>
                <a:tab pos="1838325" algn="l"/>
                <a:tab pos="2752725" algn="l"/>
                <a:tab pos="3667125" algn="l"/>
                <a:tab pos="4581525" algn="l"/>
                <a:tab pos="5495925" algn="l"/>
                <a:tab pos="6410325" algn="l"/>
                <a:tab pos="7324725" algn="l"/>
                <a:tab pos="8239125" algn="l"/>
                <a:tab pos="9153525" algn="l"/>
                <a:tab pos="10067925" algn="l"/>
              </a:tabLst>
            </a:pPr>
            <a:r>
              <a:rPr lang="en-CA" sz="2400" dirty="0"/>
              <a:t>Drawbacks</a:t>
            </a:r>
          </a:p>
          <a:p>
            <a:pPr marL="354013" indent="-354013">
              <a:spcBef>
                <a:spcPts val="600"/>
              </a:spcBef>
              <a:buFont typeface="Arial" charset="0"/>
              <a:buChar char="•"/>
              <a:tabLst>
                <a:tab pos="354013" algn="l"/>
                <a:tab pos="923925" algn="l"/>
                <a:tab pos="1838325" algn="l"/>
                <a:tab pos="2752725" algn="l"/>
                <a:tab pos="3667125" algn="l"/>
                <a:tab pos="4581525" algn="l"/>
                <a:tab pos="5495925" algn="l"/>
                <a:tab pos="6410325" algn="l"/>
                <a:tab pos="7324725" algn="l"/>
                <a:tab pos="8239125" algn="l"/>
                <a:tab pos="9153525" algn="l"/>
                <a:tab pos="10067925" algn="l"/>
              </a:tabLst>
            </a:pPr>
            <a:r>
              <a:rPr lang="en-CA" sz="2400" dirty="0"/>
              <a:t>Subject to frequency analysis</a:t>
            </a:r>
          </a:p>
        </p:txBody>
      </p:sp>
      <p:sp>
        <p:nvSpPr>
          <p:cNvPr id="4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B4B-02D9-4AB5-937F-1086B002241C}" type="slidenum">
              <a:rPr lang="en-US"/>
              <a:pPr/>
              <a:t>19</a:t>
            </a:fld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859338" y="2652723"/>
            <a:ext cx="3960812" cy="2276475"/>
            <a:chOff x="3061" y="1389"/>
            <a:chExt cx="2495" cy="1434"/>
          </a:xfrm>
        </p:grpSpPr>
        <p:sp>
          <p:nvSpPr>
            <p:cNvPr id="22532" name="Rectangle 4"/>
            <p:cNvSpPr>
              <a:spLocks noChangeArrowheads="1"/>
            </p:cNvSpPr>
            <p:nvPr/>
          </p:nvSpPr>
          <p:spPr bwMode="auto">
            <a:xfrm>
              <a:off x="5058" y="2537"/>
              <a:ext cx="499" cy="2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4558" y="2537"/>
              <a:ext cx="500" cy="2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4060" y="2537"/>
              <a:ext cx="498" cy="2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3560" y="2537"/>
              <a:ext cx="500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P</a:t>
              </a:r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3061" y="2537"/>
              <a:ext cx="499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5058" y="2250"/>
              <a:ext cx="499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4558" y="2250"/>
              <a:ext cx="500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4060" y="2250"/>
              <a:ext cx="498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C</a:t>
              </a:r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auto">
            <a:xfrm>
              <a:off x="3560" y="2250"/>
              <a:ext cx="500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Y</a:t>
              </a:r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auto">
            <a:xfrm>
              <a:off x="3061" y="2250"/>
              <a:ext cx="499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T</a:t>
              </a:r>
            </a:p>
          </p:txBody>
        </p:sp>
        <p:sp>
          <p:nvSpPr>
            <p:cNvPr id="22542" name="Rectangle 14"/>
            <p:cNvSpPr>
              <a:spLocks noChangeArrowheads="1"/>
            </p:cNvSpPr>
            <p:nvPr/>
          </p:nvSpPr>
          <p:spPr bwMode="auto">
            <a:xfrm>
              <a:off x="5058" y="1963"/>
              <a:ext cx="499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22543" name="Rectangle 15"/>
            <p:cNvSpPr>
              <a:spLocks noChangeArrowheads="1"/>
            </p:cNvSpPr>
            <p:nvPr/>
          </p:nvSpPr>
          <p:spPr bwMode="auto">
            <a:xfrm>
              <a:off x="4558" y="1963"/>
              <a:ext cx="500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22544" name="Rectangle 16"/>
            <p:cNvSpPr>
              <a:spLocks noChangeArrowheads="1"/>
            </p:cNvSpPr>
            <p:nvPr/>
          </p:nvSpPr>
          <p:spPr bwMode="auto">
            <a:xfrm>
              <a:off x="4060" y="1963"/>
              <a:ext cx="498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R</a:t>
              </a:r>
            </a:p>
          </p:txBody>
        </p:sp>
        <p:sp>
          <p:nvSpPr>
            <p:cNvPr id="22545" name="Rectangle 17"/>
            <p:cNvSpPr>
              <a:spLocks noChangeArrowheads="1"/>
            </p:cNvSpPr>
            <p:nvPr/>
          </p:nvSpPr>
          <p:spPr bwMode="auto">
            <a:xfrm>
              <a:off x="3560" y="1963"/>
              <a:ext cx="500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22546" name="Rectangle 18"/>
            <p:cNvSpPr>
              <a:spLocks noChangeArrowheads="1"/>
            </p:cNvSpPr>
            <p:nvPr/>
          </p:nvSpPr>
          <p:spPr bwMode="auto">
            <a:xfrm>
              <a:off x="3061" y="1963"/>
              <a:ext cx="499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22547" name="Rectangle 19"/>
            <p:cNvSpPr>
              <a:spLocks noChangeArrowheads="1"/>
            </p:cNvSpPr>
            <p:nvPr/>
          </p:nvSpPr>
          <p:spPr bwMode="auto">
            <a:xfrm>
              <a:off x="5058" y="1676"/>
              <a:ext cx="499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auto">
            <a:xfrm>
              <a:off x="4558" y="1676"/>
              <a:ext cx="500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22549" name="Rectangle 21"/>
            <p:cNvSpPr>
              <a:spLocks noChangeArrowheads="1"/>
            </p:cNvSpPr>
            <p:nvPr/>
          </p:nvSpPr>
          <p:spPr bwMode="auto">
            <a:xfrm>
              <a:off x="4060" y="1676"/>
              <a:ext cx="498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U</a:t>
              </a:r>
            </a:p>
          </p:txBody>
        </p:sp>
        <p:sp>
          <p:nvSpPr>
            <p:cNvPr id="22550" name="Rectangle 22"/>
            <p:cNvSpPr>
              <a:spLocks noChangeArrowheads="1"/>
            </p:cNvSpPr>
            <p:nvPr/>
          </p:nvSpPr>
          <p:spPr bwMode="auto">
            <a:xfrm>
              <a:off x="3560" y="1676"/>
              <a:ext cx="500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22551" name="Rectangle 23"/>
            <p:cNvSpPr>
              <a:spLocks noChangeArrowheads="1"/>
            </p:cNvSpPr>
            <p:nvPr/>
          </p:nvSpPr>
          <p:spPr bwMode="auto">
            <a:xfrm>
              <a:off x="3061" y="1676"/>
              <a:ext cx="499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22552" name="Rectangle 24"/>
            <p:cNvSpPr>
              <a:spLocks noChangeArrowheads="1"/>
            </p:cNvSpPr>
            <p:nvPr/>
          </p:nvSpPr>
          <p:spPr bwMode="auto">
            <a:xfrm>
              <a:off x="5058" y="1389"/>
              <a:ext cx="499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22553" name="Rectangle 25"/>
            <p:cNvSpPr>
              <a:spLocks noChangeArrowheads="1"/>
            </p:cNvSpPr>
            <p:nvPr/>
          </p:nvSpPr>
          <p:spPr bwMode="auto">
            <a:xfrm>
              <a:off x="4558" y="1389"/>
              <a:ext cx="500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R</a:t>
              </a:r>
            </a:p>
          </p:txBody>
        </p:sp>
        <p:sp>
          <p:nvSpPr>
            <p:cNvPr id="22554" name="Rectangle 26"/>
            <p:cNvSpPr>
              <a:spLocks noChangeArrowheads="1"/>
            </p:cNvSpPr>
            <p:nvPr/>
          </p:nvSpPr>
          <p:spPr bwMode="auto">
            <a:xfrm>
              <a:off x="4060" y="1389"/>
              <a:ext cx="498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22555" name="Rectangle 27"/>
            <p:cNvSpPr>
              <a:spLocks noChangeArrowheads="1"/>
            </p:cNvSpPr>
            <p:nvPr/>
          </p:nvSpPr>
          <p:spPr bwMode="auto">
            <a:xfrm>
              <a:off x="3560" y="1389"/>
              <a:ext cx="500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Y</a:t>
              </a:r>
            </a:p>
          </p:txBody>
        </p:sp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>
              <a:off x="3061" y="1389"/>
              <a:ext cx="499" cy="2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>
                  <a:solidFill>
                    <a:srgbClr val="000000"/>
                  </a:solidFill>
                  <a:latin typeface="Arial" charset="0"/>
                </a:rPr>
                <a:t>R</a:t>
              </a:r>
            </a:p>
          </p:txBody>
        </p:sp>
        <p:sp>
          <p:nvSpPr>
            <p:cNvPr id="22557" name="Line 29"/>
            <p:cNvSpPr>
              <a:spLocks noChangeShapeType="1"/>
            </p:cNvSpPr>
            <p:nvPr/>
          </p:nvSpPr>
          <p:spPr bwMode="auto">
            <a:xfrm>
              <a:off x="3061" y="1389"/>
              <a:ext cx="2496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58" name="Line 30"/>
            <p:cNvSpPr>
              <a:spLocks noChangeShapeType="1"/>
            </p:cNvSpPr>
            <p:nvPr/>
          </p:nvSpPr>
          <p:spPr bwMode="auto">
            <a:xfrm>
              <a:off x="3061" y="1676"/>
              <a:ext cx="249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59" name="Line 31"/>
            <p:cNvSpPr>
              <a:spLocks noChangeShapeType="1"/>
            </p:cNvSpPr>
            <p:nvPr/>
          </p:nvSpPr>
          <p:spPr bwMode="auto">
            <a:xfrm>
              <a:off x="3061" y="1963"/>
              <a:ext cx="249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0" name="Line 32"/>
            <p:cNvSpPr>
              <a:spLocks noChangeShapeType="1"/>
            </p:cNvSpPr>
            <p:nvPr/>
          </p:nvSpPr>
          <p:spPr bwMode="auto">
            <a:xfrm>
              <a:off x="3061" y="2250"/>
              <a:ext cx="249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1" name="Line 33"/>
            <p:cNvSpPr>
              <a:spLocks noChangeShapeType="1"/>
            </p:cNvSpPr>
            <p:nvPr/>
          </p:nvSpPr>
          <p:spPr bwMode="auto">
            <a:xfrm>
              <a:off x="3061" y="2537"/>
              <a:ext cx="249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2" name="Line 34"/>
            <p:cNvSpPr>
              <a:spLocks noChangeShapeType="1"/>
            </p:cNvSpPr>
            <p:nvPr/>
          </p:nvSpPr>
          <p:spPr bwMode="auto">
            <a:xfrm>
              <a:off x="3061" y="2824"/>
              <a:ext cx="2496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3" name="Line 35"/>
            <p:cNvSpPr>
              <a:spLocks noChangeShapeType="1"/>
            </p:cNvSpPr>
            <p:nvPr/>
          </p:nvSpPr>
          <p:spPr bwMode="auto">
            <a:xfrm>
              <a:off x="3061" y="1389"/>
              <a:ext cx="1" cy="1435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4" name="Line 36"/>
            <p:cNvSpPr>
              <a:spLocks noChangeShapeType="1"/>
            </p:cNvSpPr>
            <p:nvPr/>
          </p:nvSpPr>
          <p:spPr bwMode="auto">
            <a:xfrm>
              <a:off x="3560" y="1389"/>
              <a:ext cx="1" cy="143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5" name="Line 37"/>
            <p:cNvSpPr>
              <a:spLocks noChangeShapeType="1"/>
            </p:cNvSpPr>
            <p:nvPr/>
          </p:nvSpPr>
          <p:spPr bwMode="auto">
            <a:xfrm>
              <a:off x="4060" y="1389"/>
              <a:ext cx="1" cy="143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6" name="Line 38"/>
            <p:cNvSpPr>
              <a:spLocks noChangeShapeType="1"/>
            </p:cNvSpPr>
            <p:nvPr/>
          </p:nvSpPr>
          <p:spPr bwMode="auto">
            <a:xfrm>
              <a:off x="4558" y="1389"/>
              <a:ext cx="1" cy="143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7" name="Line 39"/>
            <p:cNvSpPr>
              <a:spLocks noChangeShapeType="1"/>
            </p:cNvSpPr>
            <p:nvPr/>
          </p:nvSpPr>
          <p:spPr bwMode="auto">
            <a:xfrm>
              <a:off x="5058" y="1389"/>
              <a:ext cx="1" cy="143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68" name="Line 40"/>
            <p:cNvSpPr>
              <a:spLocks noChangeShapeType="1"/>
            </p:cNvSpPr>
            <p:nvPr/>
          </p:nvSpPr>
          <p:spPr bwMode="auto">
            <a:xfrm>
              <a:off x="5557" y="1389"/>
              <a:ext cx="1" cy="1435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69" name="Text Box 41"/>
          <p:cNvSpPr txBox="1">
            <a:spLocks noChangeArrowheads="1"/>
          </p:cNvSpPr>
          <p:nvPr/>
        </p:nvSpPr>
        <p:spPr bwMode="auto">
          <a:xfrm>
            <a:off x="4716463" y="1860560"/>
            <a:ext cx="4032250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1313" indent="-341313">
              <a:lnSpc>
                <a:spcPct val="100000"/>
              </a:lnSpc>
              <a:spcBef>
                <a:spcPts val="125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 dirty="0">
                <a:solidFill>
                  <a:srgbClr val="000000"/>
                </a:solidFill>
                <a:latin typeface="Arial" charset="0"/>
              </a:rPr>
              <a:t>Encrypt:  Ryerson University CISSP</a:t>
            </a:r>
          </a:p>
        </p:txBody>
      </p:sp>
      <p:sp>
        <p:nvSpPr>
          <p:cNvPr id="22570" name="Text Box 42"/>
          <p:cNvSpPr txBox="1">
            <a:spLocks noChangeArrowheads="1"/>
          </p:cNvSpPr>
          <p:nvPr/>
        </p:nvSpPr>
        <p:spPr bwMode="auto">
          <a:xfrm>
            <a:off x="4356100" y="5265738"/>
            <a:ext cx="4392613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1313" indent="-341313">
              <a:lnSpc>
                <a:spcPct val="100000"/>
              </a:lnSpc>
              <a:spcBef>
                <a:spcPts val="125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Ciphertext, read down:</a:t>
            </a:r>
            <a:br>
              <a:rPr lang="en-CA" sz="2000">
                <a:solidFill>
                  <a:srgbClr val="000000"/>
                </a:solidFill>
                <a:latin typeface="Arial" charset="0"/>
              </a:rPr>
            </a:br>
            <a:r>
              <a:rPr lang="en-CA" sz="2000">
                <a:solidFill>
                  <a:srgbClr val="000000"/>
                </a:solidFill>
                <a:latin typeface="Arial" charset="0"/>
              </a:rPr>
              <a:t>  ROVTSYNEYPEURCRNSISIIS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Cryptography</a:t>
            </a:r>
            <a:br>
              <a:rPr lang="en-US" dirty="0" smtClean="0"/>
            </a:br>
            <a:r>
              <a:rPr lang="en-US" dirty="0" smtClean="0"/>
              <a:t>Key Areas of Knowledge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32ED-2F90-45EA-A193-0D1FFF3F054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3" y="2000240"/>
            <a:ext cx="720981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Vigen</a:t>
            </a:r>
            <a:r>
              <a:rPr lang="en-US">
                <a:cs typeface="Arial" charset="0"/>
              </a:rPr>
              <a:t>è</a:t>
            </a:r>
            <a:r>
              <a:rPr lang="en-CA"/>
              <a:t>re Cipher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u="sng" dirty="0" err="1"/>
              <a:t>Polyalphabetic</a:t>
            </a:r>
            <a:r>
              <a:rPr lang="en-CA" sz="2400" u="sng" dirty="0"/>
              <a:t> cipher </a:t>
            </a:r>
            <a:r>
              <a:rPr lang="en-CA" sz="2400" dirty="0"/>
              <a:t>using a key </a:t>
            </a:r>
            <a:r>
              <a:rPr lang="en-CA" sz="2400" dirty="0" smtClean="0"/>
              <a:t>word </a:t>
            </a:r>
            <a:r>
              <a:rPr lang="en-CA" sz="2400" dirty="0"/>
              <a:t>and 26 alphabets, each offset by one place.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Uses a 26x26 table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 </a:t>
            </a:r>
            <a:r>
              <a:rPr lang="en-CA" sz="2400" b="1" dirty="0">
                <a:solidFill>
                  <a:srgbClr val="333399"/>
                </a:solidFill>
              </a:rPr>
              <a:t>key</a:t>
            </a:r>
            <a:r>
              <a:rPr lang="en-CA" sz="2400" dirty="0"/>
              <a:t> (word) is chosen for the encryption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Each character of the plaintext is substituted with the corresponding letter in the row indexed by the key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Strength: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Repeated plaintext does not result in repeated cipher text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Repeated </a:t>
            </a:r>
            <a:r>
              <a:rPr lang="en-CA" sz="2000" dirty="0" err="1"/>
              <a:t>ciphertext</a:t>
            </a:r>
            <a:r>
              <a:rPr lang="en-CA" sz="2000" dirty="0"/>
              <a:t> values correspond to different plaintext</a:t>
            </a:r>
          </a:p>
          <a:p>
            <a:pPr lvl="1">
              <a:spcBef>
                <a:spcPts val="500"/>
              </a:spcBef>
              <a:buFont typeface="Arial" charset="0"/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 dirty="0"/>
          </a:p>
          <a:p>
            <a:pPr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315ABDC-C8E9-49CC-9C90-EEE55D256F69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Vigen</a:t>
            </a:r>
            <a:r>
              <a:rPr lang="en-US">
                <a:cs typeface="Arial" charset="0"/>
              </a:rPr>
              <a:t>è</a:t>
            </a:r>
            <a:r>
              <a:rPr lang="en-CA"/>
              <a:t>re Cipher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85800" y="2038350"/>
            <a:ext cx="4000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LEMONLEMONLE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ATTACKATDAWN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LXFOPVEFRNHR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cs typeface="Courier New" pitchFamily="49" charset="0"/>
              </a:rPr>
              <a:t>Under L, look up A</a:t>
            </a:r>
          </a:p>
          <a:p>
            <a:pPr>
              <a:buNone/>
            </a:pPr>
            <a:r>
              <a:rPr lang="en-US" dirty="0" smtClean="0">
                <a:cs typeface="Courier New" pitchFamily="49" charset="0"/>
              </a:rPr>
              <a:t>Under E, look up T</a:t>
            </a:r>
          </a:p>
          <a:p>
            <a:pPr>
              <a:buNone/>
            </a:pPr>
            <a:r>
              <a:rPr lang="en-US" dirty="0" smtClean="0">
                <a:cs typeface="Courier New" pitchFamily="49" charset="0"/>
              </a:rPr>
              <a:t>Under M, look </a:t>
            </a:r>
            <a:r>
              <a:rPr lang="en-US" smtClean="0">
                <a:cs typeface="Courier New" pitchFamily="49" charset="0"/>
              </a:rPr>
              <a:t>up T…</a:t>
            </a:r>
            <a:endParaRPr lang="en-US" dirty="0" smtClean="0"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315ABDC-C8E9-49CC-9C90-EEE55D256F69}" type="slidenum">
              <a:rPr lang="en-US"/>
              <a:pPr/>
              <a:t>21</a:t>
            </a:fld>
            <a:endParaRPr lang="en-US"/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7429520" y="3071810"/>
            <a:ext cx="1714480" cy="510778"/>
          </a:xfrm>
          <a:prstGeom prst="wedgeRoundRectCallout">
            <a:avLst>
              <a:gd name="adj1" fmla="val -89985"/>
              <a:gd name="adj2" fmla="val -82886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8001024" y="1500174"/>
            <a:ext cx="1142976" cy="510778"/>
          </a:xfrm>
          <a:prstGeom prst="wedgeRoundRectCallout">
            <a:avLst>
              <a:gd name="adj1" fmla="val -92097"/>
              <a:gd name="adj2" fmla="val 49434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Key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Running Key Cipher</a:t>
            </a:r>
            <a:endParaRPr lang="en-CA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Both parties agree ahead of time on a chosen book</a:t>
            </a:r>
          </a:p>
          <a:p>
            <a:r>
              <a:rPr lang="en-US" dirty="0" smtClean="0"/>
              <a:t>Randomly choose a page and passage to encrypt a message</a:t>
            </a:r>
            <a:endParaRPr lang="en-CA" dirty="0" smtClean="0"/>
          </a:p>
          <a:p>
            <a:r>
              <a:rPr lang="en-CA" dirty="0" smtClean="0"/>
              <a:t>Use the </a:t>
            </a:r>
            <a:r>
              <a:rPr lang="en-CA" dirty="0" err="1" smtClean="0"/>
              <a:t>Vigenere</a:t>
            </a:r>
            <a:r>
              <a:rPr lang="en-CA" dirty="0" smtClean="0"/>
              <a:t> cipher to encrypt the message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Example, using Genesis 2:1</a:t>
            </a:r>
          </a:p>
          <a:p>
            <a:pPr>
              <a:buNone/>
            </a:pPr>
            <a:r>
              <a:rPr lang="en-CA" dirty="0" err="1" smtClean="0">
                <a:latin typeface="Courier New" pitchFamily="49" charset="0"/>
                <a:cs typeface="Courier New" pitchFamily="49" charset="0"/>
              </a:rPr>
              <a:t>thustheheavensandtheearth</a:t>
            </a:r>
            <a:endParaRPr lang="en-CA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CA" u="sng" dirty="0" err="1" smtClean="0">
                <a:latin typeface="Courier New" pitchFamily="49" charset="0"/>
                <a:cs typeface="Courier New" pitchFamily="49" charset="0"/>
              </a:rPr>
              <a:t>pleasesendkraftmacaroni</a:t>
            </a:r>
            <a:endParaRPr lang="en-CA" u="sng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CA" dirty="0" err="1" smtClean="0">
                <a:latin typeface="Courier New" pitchFamily="49" charset="0"/>
                <a:cs typeface="Courier New" pitchFamily="49" charset="0"/>
              </a:rPr>
              <a:t>isysllwlrdfvnxtzdvhvsnz</a:t>
            </a:r>
            <a:endParaRPr lang="en-CA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CA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  <p:sp>
        <p:nvSpPr>
          <p:cNvPr id="7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A17-75D4-4734-8135-7DECCDC5311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One </a:t>
            </a:r>
            <a:r>
              <a:rPr lang="en-CA" dirty="0"/>
              <a:t>Time </a:t>
            </a:r>
            <a:r>
              <a:rPr lang="en-CA" dirty="0" smtClean="0"/>
              <a:t>Pad (OTP)</a:t>
            </a:r>
            <a:endParaRPr lang="en-CA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fontScale="85000" lnSpcReduction="20000"/>
          </a:bodyPr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A one time pad is a </a:t>
            </a:r>
            <a:r>
              <a:rPr lang="en-CA" sz="2800" dirty="0" smtClean="0"/>
              <a:t>based on the </a:t>
            </a:r>
            <a:r>
              <a:rPr lang="en-CA" sz="2800" dirty="0" err="1" smtClean="0"/>
              <a:t>Vernam</a:t>
            </a:r>
            <a:r>
              <a:rPr lang="en-CA" sz="2800" dirty="0" smtClean="0"/>
              <a:t> cipher where the key chosen is 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The </a:t>
            </a:r>
            <a:r>
              <a:rPr lang="en-CA" sz="2400" dirty="0"/>
              <a:t>same length as the plaintext being encrypted, </a:t>
            </a:r>
            <a:r>
              <a:rPr lang="en-CA" sz="2400" dirty="0" smtClean="0"/>
              <a:t>and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Random, and never repeating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Used once only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Securely distributed and protected at the destination</a:t>
            </a:r>
            <a:endParaRPr lang="en-CA" sz="2400" dirty="0"/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Only cipher system known </a:t>
            </a:r>
            <a:r>
              <a:rPr lang="en-CA" sz="2800" dirty="0" smtClean="0"/>
              <a:t>to </a:t>
            </a:r>
            <a:r>
              <a:rPr lang="en-CA" sz="2800" dirty="0"/>
              <a:t>be unbeatable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 smtClean="0"/>
              <a:t>Origin of one time pad dates back to 1917</a:t>
            </a:r>
          </a:p>
          <a:p>
            <a:pPr lvl="1"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Plain text is XOR with random data</a:t>
            </a:r>
            <a:endParaRPr lang="en-CA" sz="2400" dirty="0"/>
          </a:p>
          <a:p>
            <a:pPr lvl="1"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“Pad” was originally a pad of paper with pages of random characters pre-printed</a:t>
            </a:r>
          </a:p>
          <a:p>
            <a:pPr lvl="1"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The top sheet was used once and then torn off</a:t>
            </a:r>
            <a:endParaRPr lang="en-CA" sz="20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0889142-ACB9-4B15-86AF-75E653DDFB7D}" type="slidenum">
              <a:rPr lang="en-US"/>
              <a:pPr/>
              <a:t>23</a:t>
            </a:fld>
            <a:endParaRPr lang="en-US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6100" y="188913"/>
            <a:ext cx="798513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100778" cy="1143000"/>
          </a:xfrm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err="1" smtClean="0"/>
              <a:t>Steganography</a:t>
            </a:r>
            <a:endParaRPr lang="en-CA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5957902" cy="4114800"/>
          </a:xfrm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spcBef>
                <a:spcPts val="400"/>
              </a:spcBef>
              <a:buClr>
                <a:srgbClr val="009999"/>
              </a:buCl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1600" dirty="0">
                <a:solidFill>
                  <a:srgbClr val="009999"/>
                </a:solidFill>
                <a:hlinkClick r:id="rId3"/>
              </a:rPr>
              <a:t>http://en.wikipedia.org/wiki/Steganography</a:t>
            </a:r>
            <a:r>
              <a:rPr lang="en-CA" sz="1600" dirty="0"/>
              <a:t> </a:t>
            </a:r>
          </a:p>
          <a:p>
            <a:pPr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err="1"/>
              <a:t>Steganography</a:t>
            </a:r>
            <a:r>
              <a:rPr lang="en-CA" sz="2000" dirty="0"/>
              <a:t> is the hiding of a message inside another medium such as a photo, music file, etc.</a:t>
            </a:r>
          </a:p>
          <a:p>
            <a:pPr>
              <a:spcBef>
                <a:spcPts val="5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Modern tools hide the message using the least significant bit of every </a:t>
            </a:r>
            <a:r>
              <a:rPr lang="en-CA" sz="2000" dirty="0" smtClean="0"/>
              <a:t>byte, which can be changed without noticeable difference to the file</a:t>
            </a:r>
            <a:endParaRPr lang="en-CA" sz="2000" dirty="0"/>
          </a:p>
          <a:p>
            <a:pPr>
              <a:spcBef>
                <a:spcPts val="5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 dirty="0" smtClean="0"/>
          </a:p>
          <a:p>
            <a:pPr>
              <a:spcBef>
                <a:spcPts val="5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smtClean="0"/>
              <a:t>Original File: </a:t>
            </a:r>
          </a:p>
          <a:p>
            <a:pPr>
              <a:spcBef>
                <a:spcPts val="5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smtClean="0"/>
              <a:t>1010 001</a:t>
            </a:r>
            <a:r>
              <a:rPr lang="en-CA" sz="2000" b="1" u="sng" dirty="0" smtClean="0">
                <a:solidFill>
                  <a:srgbClr val="FF0000"/>
                </a:solidFill>
              </a:rPr>
              <a:t>0</a:t>
            </a:r>
            <a:r>
              <a:rPr lang="en-CA" sz="2000" dirty="0" smtClean="0"/>
              <a:t>  1010 001</a:t>
            </a:r>
            <a:r>
              <a:rPr lang="en-CA" sz="2000" b="1" u="sng" dirty="0" smtClean="0">
                <a:solidFill>
                  <a:srgbClr val="FF0000"/>
                </a:solidFill>
              </a:rPr>
              <a:t>1</a:t>
            </a:r>
            <a:r>
              <a:rPr lang="en-CA" sz="2000" dirty="0" smtClean="0"/>
              <a:t>  1011 110</a:t>
            </a:r>
            <a:r>
              <a:rPr lang="en-CA" sz="2000" b="1" u="sng" dirty="0" smtClean="0">
                <a:solidFill>
                  <a:srgbClr val="FF0000"/>
                </a:solidFill>
              </a:rPr>
              <a:t>1</a:t>
            </a:r>
            <a:r>
              <a:rPr lang="en-CA" sz="2000" dirty="0" smtClean="0"/>
              <a:t>   0011 101</a:t>
            </a:r>
            <a:r>
              <a:rPr lang="en-CA" sz="2000" b="1" u="sng" dirty="0" smtClean="0">
                <a:solidFill>
                  <a:srgbClr val="FF0000"/>
                </a:solidFill>
              </a:rPr>
              <a:t>0</a:t>
            </a:r>
            <a:r>
              <a:rPr lang="en-CA" sz="2000" dirty="0" smtClean="0">
                <a:solidFill>
                  <a:srgbClr val="002060"/>
                </a:solidFill>
              </a:rPr>
              <a:t> ...</a:t>
            </a:r>
          </a:p>
          <a:p>
            <a:pPr>
              <a:spcBef>
                <a:spcPts val="5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 dirty="0" smtClean="0">
              <a:solidFill>
                <a:srgbClr val="002060"/>
              </a:solidFill>
            </a:endParaRPr>
          </a:p>
          <a:p>
            <a:pPr>
              <a:spcBef>
                <a:spcPts val="5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smtClean="0"/>
              <a:t>Hidden message is in the least significant bit:</a:t>
            </a:r>
          </a:p>
          <a:p>
            <a:pPr>
              <a:spcBef>
                <a:spcPts val="5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smtClean="0"/>
              <a:t>0110 ...</a:t>
            </a:r>
            <a:endParaRPr lang="en-CA" sz="200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026C686-9167-4C47-A281-E8993A57F007}" type="slidenum">
              <a:rPr lang="en-US"/>
              <a:pPr/>
              <a:t>24</a:t>
            </a:fld>
            <a:endParaRPr lang="en-US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3281" y="785794"/>
            <a:ext cx="1905000" cy="190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3281" y="2801919"/>
            <a:ext cx="1905000" cy="190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6840568" y="4830744"/>
            <a:ext cx="2160588" cy="823912"/>
          </a:xfrm>
          <a:prstGeom prst="rect">
            <a:avLst/>
          </a:prstGeom>
          <a:solidFill>
            <a:srgbClr val="BBE0E3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Tree is the original image, the cat is the recovered image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Symmetric Ciphers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 marL="457200" indent="-457200">
              <a:lnSpc>
                <a:spcPct val="75000"/>
              </a:lnSpc>
              <a:spcBef>
                <a:spcPts val="6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400"/>
              <a:t>DES the Data Encryption Standard</a:t>
            </a:r>
          </a:p>
          <a:p>
            <a:pPr marL="836613" lvl="1" indent="-379413">
              <a:lnSpc>
                <a:spcPct val="75000"/>
              </a:lnSpc>
              <a:spcBef>
                <a:spcPts val="5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000"/>
              <a:t>Became the standard in 1977, used by the US government</a:t>
            </a:r>
          </a:p>
          <a:p>
            <a:pPr marL="836613" lvl="1" indent="-379413">
              <a:lnSpc>
                <a:spcPct val="75000"/>
              </a:lnSpc>
              <a:spcBef>
                <a:spcPts val="5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000"/>
              <a:t>Now replaced with AES – American Encryption Standard, which is based on the Rijndael (pronounced Rain’ dahl ) algorithm</a:t>
            </a:r>
          </a:p>
          <a:p>
            <a:pPr marL="457200" indent="-457200">
              <a:lnSpc>
                <a:spcPct val="75000"/>
              </a:lnSpc>
              <a:spcBef>
                <a:spcPts val="6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400"/>
              <a:t>DES uses</a:t>
            </a:r>
          </a:p>
          <a:p>
            <a:pPr marL="836613" lvl="1" indent="-379413">
              <a:lnSpc>
                <a:spcPct val="75000"/>
              </a:lnSpc>
              <a:spcBef>
                <a:spcPts val="5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000"/>
              <a:t>64-bit input blocks</a:t>
            </a:r>
          </a:p>
          <a:p>
            <a:pPr marL="836613" lvl="1" indent="-379413">
              <a:lnSpc>
                <a:spcPct val="75000"/>
              </a:lnSpc>
              <a:spcBef>
                <a:spcPts val="5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000"/>
              <a:t>56-bit key (64-bits really, but every 8</a:t>
            </a:r>
            <a:r>
              <a:rPr lang="en-CA" sz="2000" baseline="30000"/>
              <a:t>th</a:t>
            </a:r>
            <a:r>
              <a:rPr lang="en-CA" sz="2000"/>
              <a:t> bit is for parity, and so is ignored)</a:t>
            </a:r>
            <a:r>
              <a:rPr lang="ar-SA" sz="2000">
                <a:cs typeface="Arial" charset="0"/>
              </a:rPr>
              <a:t>‏</a:t>
            </a:r>
            <a:endParaRPr lang="en-CA" sz="2000"/>
          </a:p>
          <a:p>
            <a:pPr marL="457200" indent="-457200">
              <a:lnSpc>
                <a:spcPct val="75000"/>
              </a:lnSpc>
              <a:spcBef>
                <a:spcPts val="6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400"/>
              <a:t>DES operates using </a:t>
            </a:r>
            <a:r>
              <a:rPr lang="en-CA" sz="2400" b="1">
                <a:solidFill>
                  <a:srgbClr val="333399"/>
                </a:solidFill>
              </a:rPr>
              <a:t>16 rounds</a:t>
            </a:r>
            <a:r>
              <a:rPr lang="en-CA" sz="2400"/>
              <a:t> of encryption, using a combination expansion using</a:t>
            </a:r>
          </a:p>
          <a:p>
            <a:pPr marL="836613" lvl="1" indent="-379413">
              <a:lnSpc>
                <a:spcPct val="75000"/>
              </a:lnSpc>
              <a:spcBef>
                <a:spcPts val="5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000"/>
              <a:t>a Feistel scheme,</a:t>
            </a:r>
          </a:p>
          <a:p>
            <a:pPr marL="836613" lvl="1" indent="-379413">
              <a:lnSpc>
                <a:spcPct val="75000"/>
              </a:lnSpc>
              <a:spcBef>
                <a:spcPts val="5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000"/>
              <a:t>key mixing using </a:t>
            </a:r>
            <a:r>
              <a:rPr lang="en-CA" sz="2000" b="1">
                <a:solidFill>
                  <a:srgbClr val="333399"/>
                </a:solidFill>
              </a:rPr>
              <a:t>XOR</a:t>
            </a:r>
            <a:r>
              <a:rPr lang="en-CA" sz="2000"/>
              <a:t> operations, and</a:t>
            </a:r>
          </a:p>
          <a:p>
            <a:pPr marL="836613" lvl="1" indent="-379413">
              <a:lnSpc>
                <a:spcPct val="75000"/>
              </a:lnSpc>
              <a:spcBef>
                <a:spcPts val="500"/>
              </a:spcBef>
              <a:tabLst>
                <a:tab pos="457200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n-CA" sz="2000" b="1">
                <a:solidFill>
                  <a:srgbClr val="333399"/>
                </a:solidFill>
              </a:rPr>
              <a:t>S-boxes</a:t>
            </a:r>
            <a:r>
              <a:rPr lang="en-CA" sz="2000"/>
              <a:t> (substitution boxes).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0A870EC-3B35-41CE-BDBD-05E992397F07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err="1" smtClean="0"/>
              <a:t>Feistel</a:t>
            </a:r>
            <a:r>
              <a:rPr lang="en-CA" dirty="0" smtClean="0"/>
              <a:t> Scheme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0A870EC-3B35-41CE-BDBD-05E992397F07}" type="slidenum">
              <a:rPr lang="en-US"/>
              <a:pPr/>
              <a:t>26</a:t>
            </a:fld>
            <a:endParaRPr lang="en-US"/>
          </a:p>
        </p:txBody>
      </p:sp>
      <p:pic>
        <p:nvPicPr>
          <p:cNvPr id="9" name="Content Placeholder 8" descr="Fiestal Schem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24941" y="1981200"/>
            <a:ext cx="4275117" cy="41148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Block modes </a:t>
            </a:r>
            <a:r>
              <a:rPr lang="en-CA" dirty="0"/>
              <a:t>of </a:t>
            </a:r>
            <a:r>
              <a:rPr lang="en-CA" dirty="0" smtClean="0"/>
              <a:t>DES</a:t>
            </a:r>
            <a:endParaRPr lang="en-CA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/>
          </a:bodyPr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dirty="0"/>
              <a:t>Electronic Code Book (ECB)</a:t>
            </a:r>
            <a:r>
              <a:rPr lang="ar-SA" dirty="0">
                <a:cs typeface="Arial" charset="0"/>
              </a:rPr>
              <a:t>‏</a:t>
            </a:r>
            <a:endParaRPr lang="en-CA" dirty="0"/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dirty="0"/>
              <a:t>Each block is encrypted independently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dirty="0"/>
              <a:t>Allows random access to files without having to process file in linear </a:t>
            </a:r>
            <a:r>
              <a:rPr lang="en-CA" dirty="0" smtClean="0"/>
              <a:t>fashion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dirty="0" smtClean="0"/>
              <a:t>Cipher Block Chaining Mode (CBC)</a:t>
            </a:r>
            <a:r>
              <a:rPr lang="ar-SA" dirty="0" smtClean="0">
                <a:cs typeface="Arial" charset="0"/>
              </a:rPr>
              <a:t>‏</a:t>
            </a:r>
            <a:endParaRPr lang="en-CA" dirty="0" smtClean="0"/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dirty="0" smtClean="0"/>
              <a:t>Result of encrypting one block fed into the next block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F882BF-067A-49A0-A699-FCAC6E7FF75B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 with ECB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714480" y="1643050"/>
            <a:ext cx="2085593" cy="71438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Block1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8" name="Trapezoid 7"/>
          <p:cNvSpPr/>
          <p:nvPr/>
        </p:nvSpPr>
        <p:spPr bwMode="auto">
          <a:xfrm>
            <a:off x="1714480" y="3786190"/>
            <a:ext cx="2071702" cy="1000132"/>
          </a:xfrm>
          <a:prstGeom prst="trapezoid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S-Boxes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714480" y="5143512"/>
            <a:ext cx="2057811" cy="85725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1</a:t>
            </a:r>
          </a:p>
        </p:txBody>
      </p:sp>
      <p:sp>
        <p:nvSpPr>
          <p:cNvPr id="10" name="Line Callout 1 9"/>
          <p:cNvSpPr/>
          <p:nvPr/>
        </p:nvSpPr>
        <p:spPr bwMode="auto">
          <a:xfrm>
            <a:off x="285720" y="1000108"/>
            <a:ext cx="1357322" cy="461665"/>
          </a:xfrm>
          <a:prstGeom prst="borderCallout1">
            <a:avLst>
              <a:gd name="adj1" fmla="val 35973"/>
              <a:gd name="adj2" fmla="val 104435"/>
              <a:gd name="adj3" fmla="val 245980"/>
              <a:gd name="adj4" fmla="val 12569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64 bits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4000496" y="1643050"/>
            <a:ext cx="2085593" cy="71438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Block2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4" name="Trapezoid 13"/>
          <p:cNvSpPr/>
          <p:nvPr/>
        </p:nvSpPr>
        <p:spPr bwMode="auto">
          <a:xfrm>
            <a:off x="4000496" y="3786190"/>
            <a:ext cx="2071702" cy="1000132"/>
          </a:xfrm>
          <a:prstGeom prst="trapezoid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S-Boxes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000496" y="5143512"/>
            <a:ext cx="2057811" cy="85725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2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6286512" y="1643050"/>
            <a:ext cx="2085593" cy="71438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Block3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8" name="Trapezoid 17"/>
          <p:cNvSpPr/>
          <p:nvPr/>
        </p:nvSpPr>
        <p:spPr bwMode="auto">
          <a:xfrm>
            <a:off x="6286512" y="3786190"/>
            <a:ext cx="2071702" cy="1000132"/>
          </a:xfrm>
          <a:prstGeom prst="trapezoid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S-Boxes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6286512" y="5143512"/>
            <a:ext cx="2057811" cy="85725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3</a:t>
            </a:r>
          </a:p>
        </p:txBody>
      </p:sp>
      <p:cxnSp>
        <p:nvCxnSpPr>
          <p:cNvPr id="23" name="Straight Arrow Connector 22"/>
          <p:cNvCxnSpPr>
            <a:endCxn id="9" idx="0"/>
          </p:cNvCxnSpPr>
          <p:nvPr/>
        </p:nvCxnSpPr>
        <p:spPr bwMode="auto">
          <a:xfrm rot="5400000">
            <a:off x="2568264" y="4961445"/>
            <a:ext cx="357190" cy="6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endCxn id="15" idx="0"/>
          </p:cNvCxnSpPr>
          <p:nvPr/>
        </p:nvCxnSpPr>
        <p:spPr bwMode="auto">
          <a:xfrm rot="5400000">
            <a:off x="4854280" y="4961445"/>
            <a:ext cx="357190" cy="6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endCxn id="19" idx="0"/>
          </p:cNvCxnSpPr>
          <p:nvPr/>
        </p:nvCxnSpPr>
        <p:spPr bwMode="auto">
          <a:xfrm rot="5400000">
            <a:off x="7140296" y="4961445"/>
            <a:ext cx="357190" cy="6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1714480" y="2357430"/>
            <a:ext cx="2085593" cy="50006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4000496" y="2357430"/>
            <a:ext cx="2085593" cy="50006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6286512" y="2357430"/>
            <a:ext cx="2085593" cy="50006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</a:t>
            </a:r>
          </a:p>
        </p:txBody>
      </p:sp>
      <p:cxnSp>
        <p:nvCxnSpPr>
          <p:cNvPr id="42" name="Straight Arrow Connector 41"/>
          <p:cNvCxnSpPr>
            <a:stCxn id="33" idx="2"/>
            <a:endCxn id="8" idx="0"/>
          </p:cNvCxnSpPr>
          <p:nvPr/>
        </p:nvCxnSpPr>
        <p:spPr bwMode="auto">
          <a:xfrm rot="5400000">
            <a:off x="2289457" y="3318370"/>
            <a:ext cx="928694" cy="69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34" idx="2"/>
            <a:endCxn id="14" idx="0"/>
          </p:cNvCxnSpPr>
          <p:nvPr/>
        </p:nvCxnSpPr>
        <p:spPr bwMode="auto">
          <a:xfrm rot="5400000">
            <a:off x="4575473" y="3318370"/>
            <a:ext cx="928694" cy="69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38" idx="2"/>
            <a:endCxn id="18" idx="0"/>
          </p:cNvCxnSpPr>
          <p:nvPr/>
        </p:nvCxnSpPr>
        <p:spPr bwMode="auto">
          <a:xfrm rot="5400000">
            <a:off x="6861489" y="3318370"/>
            <a:ext cx="928694" cy="69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Line Callout 1 10"/>
          <p:cNvSpPr/>
          <p:nvPr/>
        </p:nvSpPr>
        <p:spPr bwMode="auto">
          <a:xfrm>
            <a:off x="0" y="2857496"/>
            <a:ext cx="1357322" cy="830997"/>
          </a:xfrm>
          <a:prstGeom prst="borderCallout1">
            <a:avLst>
              <a:gd name="adj1" fmla="val 35973"/>
              <a:gd name="adj2" fmla="val 104435"/>
              <a:gd name="adj3" fmla="val -30547"/>
              <a:gd name="adj4" fmla="val 15205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56 bit* key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 - Cipher Block Chaining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14282" y="2214554"/>
            <a:ext cx="2085593" cy="71438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IV &amp; Block1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14282" y="2928934"/>
            <a:ext cx="2085593" cy="50006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</a:t>
            </a:r>
          </a:p>
        </p:txBody>
      </p:sp>
      <p:sp>
        <p:nvSpPr>
          <p:cNvPr id="8" name="Trapezoid 7"/>
          <p:cNvSpPr/>
          <p:nvPr/>
        </p:nvSpPr>
        <p:spPr bwMode="auto">
          <a:xfrm>
            <a:off x="214282" y="3786190"/>
            <a:ext cx="2071702" cy="1000132"/>
          </a:xfrm>
          <a:prstGeom prst="trapezoid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S-Boxes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214282" y="5143512"/>
            <a:ext cx="2057811" cy="85725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200787" y="2214554"/>
            <a:ext cx="2085593" cy="71438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C</a:t>
            </a:r>
            <a:r>
              <a:rPr lang="en-US" sz="2400" baseline="-250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1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 &amp;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Block2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3200787" y="2928934"/>
            <a:ext cx="2085593" cy="50006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</a:t>
            </a:r>
          </a:p>
        </p:txBody>
      </p:sp>
      <p:sp>
        <p:nvSpPr>
          <p:cNvPr id="14" name="Trapezoid 13"/>
          <p:cNvSpPr/>
          <p:nvPr/>
        </p:nvSpPr>
        <p:spPr bwMode="auto">
          <a:xfrm>
            <a:off x="3200787" y="3786190"/>
            <a:ext cx="2071702" cy="1000132"/>
          </a:xfrm>
          <a:prstGeom prst="trapezoid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S-Boxes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3200787" y="5143512"/>
            <a:ext cx="2057811" cy="85725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2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6286512" y="2214554"/>
            <a:ext cx="2085593" cy="71438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C</a:t>
            </a:r>
            <a:r>
              <a:rPr lang="en-US" sz="2400" baseline="-250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2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&amp; Block3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6286512" y="2928934"/>
            <a:ext cx="2085593" cy="50006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</a:t>
            </a:r>
          </a:p>
        </p:txBody>
      </p:sp>
      <p:sp>
        <p:nvSpPr>
          <p:cNvPr id="18" name="Trapezoid 17"/>
          <p:cNvSpPr/>
          <p:nvPr/>
        </p:nvSpPr>
        <p:spPr bwMode="auto">
          <a:xfrm>
            <a:off x="6286512" y="3786190"/>
            <a:ext cx="2071702" cy="1000132"/>
          </a:xfrm>
          <a:prstGeom prst="trapezoid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S-Boxes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6286512" y="5143512"/>
            <a:ext cx="2057811" cy="85725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3</a:t>
            </a:r>
          </a:p>
        </p:txBody>
      </p:sp>
      <p:cxnSp>
        <p:nvCxnSpPr>
          <p:cNvPr id="21" name="Straight Arrow Connector 20"/>
          <p:cNvCxnSpPr>
            <a:stCxn id="6" idx="2"/>
          </p:cNvCxnSpPr>
          <p:nvPr/>
        </p:nvCxnSpPr>
        <p:spPr bwMode="auto">
          <a:xfrm rot="5400000">
            <a:off x="1075011" y="3604122"/>
            <a:ext cx="357190" cy="69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endCxn id="9" idx="0"/>
          </p:cNvCxnSpPr>
          <p:nvPr/>
        </p:nvCxnSpPr>
        <p:spPr bwMode="auto">
          <a:xfrm rot="5400000">
            <a:off x="1068066" y="4961445"/>
            <a:ext cx="357190" cy="6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13" idx="2"/>
          </p:cNvCxnSpPr>
          <p:nvPr/>
        </p:nvCxnSpPr>
        <p:spPr bwMode="auto">
          <a:xfrm rot="5400000">
            <a:off x="4061516" y="3604122"/>
            <a:ext cx="357190" cy="69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endCxn id="15" idx="0"/>
          </p:cNvCxnSpPr>
          <p:nvPr/>
        </p:nvCxnSpPr>
        <p:spPr bwMode="auto">
          <a:xfrm rot="5400000">
            <a:off x="4054571" y="4961445"/>
            <a:ext cx="357190" cy="6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17" idx="2"/>
          </p:cNvCxnSpPr>
          <p:nvPr/>
        </p:nvCxnSpPr>
        <p:spPr bwMode="auto">
          <a:xfrm rot="5400000">
            <a:off x="7147241" y="3604122"/>
            <a:ext cx="357190" cy="69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endCxn id="19" idx="0"/>
          </p:cNvCxnSpPr>
          <p:nvPr/>
        </p:nvCxnSpPr>
        <p:spPr bwMode="auto">
          <a:xfrm rot="5400000">
            <a:off x="7140296" y="4961445"/>
            <a:ext cx="357190" cy="6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hape 29"/>
          <p:cNvCxnSpPr>
            <a:stCxn id="9" idx="3"/>
            <a:endCxn id="12" idx="1"/>
          </p:cNvCxnSpPr>
          <p:nvPr/>
        </p:nvCxnSpPr>
        <p:spPr bwMode="auto">
          <a:xfrm flipV="1">
            <a:off x="2272093" y="2571744"/>
            <a:ext cx="928694" cy="30003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hape 29"/>
          <p:cNvCxnSpPr>
            <a:stCxn id="15" idx="3"/>
            <a:endCxn id="16" idx="1"/>
          </p:cNvCxnSpPr>
          <p:nvPr/>
        </p:nvCxnSpPr>
        <p:spPr bwMode="auto">
          <a:xfrm flipV="1">
            <a:off x="5258598" y="2571744"/>
            <a:ext cx="1027914" cy="30003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Line Callout 1 34"/>
          <p:cNvSpPr/>
          <p:nvPr/>
        </p:nvSpPr>
        <p:spPr bwMode="auto">
          <a:xfrm>
            <a:off x="2071670" y="1571612"/>
            <a:ext cx="3357586" cy="461665"/>
          </a:xfrm>
          <a:prstGeom prst="borderCallout1">
            <a:avLst>
              <a:gd name="adj1" fmla="val 5833"/>
              <a:gd name="adj2" fmla="val -3940"/>
              <a:gd name="adj3" fmla="val 164171"/>
              <a:gd name="adj4" fmla="val -3911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Initialization Vector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What is Cryptography?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Primary goal of cryptography is to make information unreadable except by the intended recipient</a:t>
            </a:r>
          </a:p>
          <a:p>
            <a:pPr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b="1" dirty="0"/>
              <a:t>Cipher</a:t>
            </a:r>
            <a:r>
              <a:rPr lang="en-CA" sz="2000" dirty="0"/>
              <a:t>:  a system that hides the true meaning of a message.</a:t>
            </a:r>
          </a:p>
          <a:p>
            <a:pPr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b="1" dirty="0" err="1"/>
              <a:t>Ciphertext</a:t>
            </a:r>
            <a:r>
              <a:rPr lang="en-CA" sz="2000" dirty="0"/>
              <a:t>: a message that has been encrypted for transmission.</a:t>
            </a:r>
          </a:p>
          <a:p>
            <a:pPr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b="1" dirty="0"/>
              <a:t>Encryption</a:t>
            </a:r>
            <a:r>
              <a:rPr lang="en-CA" sz="2000" dirty="0"/>
              <a:t>: process of making a message unreadable to produce </a:t>
            </a:r>
            <a:r>
              <a:rPr lang="en-CA" sz="2000" dirty="0" err="1"/>
              <a:t>ciphertext</a:t>
            </a:r>
            <a:endParaRPr lang="en-CA" sz="2000" dirty="0"/>
          </a:p>
          <a:p>
            <a:pPr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b="1" dirty="0"/>
              <a:t>Decryption</a:t>
            </a:r>
            <a:r>
              <a:rPr lang="en-CA" sz="2000" dirty="0"/>
              <a:t>: process of converting </a:t>
            </a:r>
            <a:r>
              <a:rPr lang="en-CA" sz="2000" dirty="0" err="1"/>
              <a:t>ciphertext</a:t>
            </a:r>
            <a:r>
              <a:rPr lang="en-CA" sz="2000" dirty="0"/>
              <a:t> back to </a:t>
            </a:r>
            <a:r>
              <a:rPr lang="en-CA" sz="2000" dirty="0" smtClean="0"/>
              <a:t>the plaintext </a:t>
            </a:r>
            <a:r>
              <a:rPr lang="en-CA" sz="2000" dirty="0"/>
              <a:t>version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09649808-7B78-4CC1-B49E-652F5424BC7D}" type="slidenum">
              <a:rPr lang="en-US"/>
              <a:pPr/>
              <a:t>3</a:t>
            </a:fld>
            <a:endParaRPr lang="en-US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625475" y="4884738"/>
            <a:ext cx="1154113" cy="398462"/>
          </a:xfrm>
          <a:prstGeom prst="flowChartDocument">
            <a:avLst/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Plaintext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3157538" y="4846638"/>
            <a:ext cx="1339850" cy="398462"/>
          </a:xfrm>
          <a:prstGeom prst="flowChartDocument">
            <a:avLst/>
          </a:prstGeom>
          <a:solidFill>
            <a:srgbClr val="BBE0E3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Ciphertext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1776413" y="5049838"/>
            <a:ext cx="1295400" cy="1587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893888" y="5121275"/>
            <a:ext cx="846137" cy="441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CA" sz="2000" baseline="-25000">
                <a:solidFill>
                  <a:srgbClr val="000000"/>
                </a:solidFill>
                <a:latin typeface="Arial" charset="0"/>
              </a:rPr>
              <a:t>k1</a:t>
            </a:r>
            <a:r>
              <a:rPr lang="en-CA" sz="2000">
                <a:solidFill>
                  <a:srgbClr val="000000"/>
                </a:solidFill>
                <a:latin typeface="Arial" charset="0"/>
              </a:rPr>
              <a:t>(P)</a:t>
            </a:r>
            <a:r>
              <a:rPr lang="ar-SA" sz="2000">
                <a:solidFill>
                  <a:srgbClr val="000000"/>
                </a:solidFill>
                <a:latin typeface="Arial" charset="0"/>
              </a:rPr>
              <a:t>‏</a:t>
            </a:r>
            <a:endParaRPr lang="en-CA" sz="2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778000" y="4505325"/>
            <a:ext cx="1138238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Encryption</a:t>
            </a:r>
            <a:br>
              <a:rPr lang="en-CA" sz="1600">
                <a:solidFill>
                  <a:srgbClr val="000000"/>
                </a:solidFill>
                <a:latin typeface="Arial" charset="0"/>
              </a:rPr>
            </a:br>
            <a:r>
              <a:rPr lang="en-CA" sz="1600">
                <a:solidFill>
                  <a:srgbClr val="000000"/>
                </a:solidFill>
                <a:latin typeface="Arial" charset="0"/>
              </a:rPr>
              <a:t>process</a:t>
            </a:r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86288" y="5054600"/>
            <a:ext cx="1295400" cy="1588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689475" y="5126038"/>
            <a:ext cx="876300" cy="441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D</a:t>
            </a:r>
            <a:r>
              <a:rPr lang="en-CA" sz="2000" baseline="-25000">
                <a:solidFill>
                  <a:srgbClr val="000000"/>
                </a:solidFill>
                <a:latin typeface="Arial" charset="0"/>
              </a:rPr>
              <a:t>k2</a:t>
            </a:r>
            <a:r>
              <a:rPr lang="en-CA" sz="2000">
                <a:solidFill>
                  <a:srgbClr val="000000"/>
                </a:solidFill>
                <a:latin typeface="Arial" charset="0"/>
              </a:rPr>
              <a:t>(C)</a:t>
            </a:r>
            <a:r>
              <a:rPr lang="ar-SA" sz="2000">
                <a:solidFill>
                  <a:srgbClr val="000000"/>
                </a:solidFill>
                <a:latin typeface="Arial" charset="0"/>
              </a:rPr>
              <a:t>‏</a:t>
            </a:r>
            <a:endParaRPr lang="en-CA" sz="2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584700" y="4510088"/>
            <a:ext cx="1147763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Decryption</a:t>
            </a:r>
            <a:br>
              <a:rPr lang="en-CA" sz="1600">
                <a:solidFill>
                  <a:srgbClr val="000000"/>
                </a:solidFill>
                <a:latin typeface="Arial" charset="0"/>
              </a:rPr>
            </a:br>
            <a:r>
              <a:rPr lang="en-CA" sz="1600">
                <a:solidFill>
                  <a:srgbClr val="000000"/>
                </a:solidFill>
                <a:latin typeface="Arial" charset="0"/>
              </a:rPr>
              <a:t>process</a:t>
            </a: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6007100" y="4846638"/>
            <a:ext cx="1154113" cy="398462"/>
          </a:xfrm>
          <a:prstGeom prst="flowChartDocument">
            <a:avLst/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Plaintext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154363" y="5337175"/>
            <a:ext cx="1320800" cy="441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C = E</a:t>
            </a:r>
            <a:r>
              <a:rPr lang="en-CA" sz="2000" baseline="-25000">
                <a:solidFill>
                  <a:srgbClr val="000000"/>
                </a:solidFill>
                <a:latin typeface="Arial" charset="0"/>
              </a:rPr>
              <a:t>k1</a:t>
            </a:r>
            <a:r>
              <a:rPr lang="en-CA" sz="2000">
                <a:solidFill>
                  <a:srgbClr val="000000"/>
                </a:solidFill>
                <a:latin typeface="Arial" charset="0"/>
              </a:rPr>
              <a:t>(P)</a:t>
            </a:r>
            <a:r>
              <a:rPr lang="ar-SA" sz="2000">
                <a:solidFill>
                  <a:srgbClr val="000000"/>
                </a:solidFill>
                <a:latin typeface="Arial" charset="0"/>
              </a:rPr>
              <a:t>‏</a:t>
            </a:r>
            <a:endParaRPr lang="en-CA" sz="2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777038" y="5302250"/>
            <a:ext cx="1817687" cy="441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P = D</a:t>
            </a:r>
            <a:r>
              <a:rPr lang="en-CA" sz="2000" baseline="-25000">
                <a:solidFill>
                  <a:srgbClr val="000000"/>
                </a:solidFill>
                <a:latin typeface="Arial" charset="0"/>
              </a:rPr>
              <a:t>k2</a:t>
            </a:r>
            <a:r>
              <a:rPr lang="en-CA" sz="2000">
                <a:solidFill>
                  <a:srgbClr val="000000"/>
                </a:solidFill>
                <a:latin typeface="Arial" charset="0"/>
              </a:rPr>
              <a:t>(E</a:t>
            </a:r>
            <a:r>
              <a:rPr lang="en-CA" sz="2000" baseline="-25000">
                <a:solidFill>
                  <a:srgbClr val="000000"/>
                </a:solidFill>
                <a:latin typeface="Arial" charset="0"/>
              </a:rPr>
              <a:t>k1</a:t>
            </a:r>
            <a:r>
              <a:rPr lang="en-CA" sz="2000">
                <a:solidFill>
                  <a:srgbClr val="000000"/>
                </a:solidFill>
                <a:latin typeface="Arial" charset="0"/>
              </a:rPr>
              <a:t>(P))</a:t>
            </a:r>
            <a:r>
              <a:rPr lang="ar-SA" sz="2000">
                <a:solidFill>
                  <a:srgbClr val="000000"/>
                </a:solidFill>
                <a:latin typeface="Arial" charset="0"/>
              </a:rPr>
              <a:t>‏</a:t>
            </a:r>
            <a:endParaRPr lang="en-CA" sz="20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Stream </a:t>
            </a:r>
            <a:r>
              <a:rPr lang="en-CA" dirty="0"/>
              <a:t>modes of DES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/>
          </a:bodyPr>
          <a:lstStyle/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Cipher Feedback Mode (CFB)</a:t>
            </a:r>
            <a:r>
              <a:rPr lang="ar-SA" sz="2400" dirty="0">
                <a:cs typeface="Arial" charset="0"/>
              </a:rPr>
              <a:t>‏</a:t>
            </a:r>
            <a:endParaRPr lang="en-CA" sz="2400" dirty="0"/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Each 8-bit segment is fed back in to the shift register to be used when encrypting the next segment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Output Feedback Mode (OFB)</a:t>
            </a:r>
            <a:r>
              <a:rPr lang="ar-SA" sz="2400" dirty="0">
                <a:cs typeface="Arial" charset="0"/>
              </a:rPr>
              <a:t>‏</a:t>
            </a:r>
            <a:endParaRPr lang="en-CA" sz="2400" dirty="0"/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err="1"/>
              <a:t>Keystream</a:t>
            </a:r>
            <a:r>
              <a:rPr lang="en-CA" sz="2000" dirty="0"/>
              <a:t> is generated independently of the message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The encrypted </a:t>
            </a:r>
            <a:r>
              <a:rPr lang="en-CA" sz="2000" dirty="0" err="1"/>
              <a:t>keystream</a:t>
            </a:r>
            <a:r>
              <a:rPr lang="en-CA" sz="2000" dirty="0"/>
              <a:t> is fed back into the shift register to be used when encrypting the next </a:t>
            </a:r>
            <a:r>
              <a:rPr lang="en-CA" sz="2000" dirty="0" smtClean="0"/>
              <a:t>segment</a:t>
            </a:r>
            <a:endParaRPr lang="en-CA" sz="20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1A026BA-499D-4D7D-99AE-9A94E082E283}" type="slidenum">
              <a:rPr lang="en-US"/>
              <a:pPr/>
              <a:t>30</a:t>
            </a:fld>
            <a:endParaRPr lang="en-US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6100" y="188913"/>
            <a:ext cx="798513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Straight Arrow Connector 75"/>
          <p:cNvCxnSpPr>
            <a:stCxn id="72" idx="2"/>
            <a:endCxn id="73" idx="0"/>
          </p:cNvCxnSpPr>
          <p:nvPr/>
        </p:nvCxnSpPr>
        <p:spPr bwMode="auto">
          <a:xfrm rot="5400000">
            <a:off x="5043934" y="4140008"/>
            <a:ext cx="227927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>
            <a:stCxn id="65" idx="2"/>
            <a:endCxn id="66" idx="0"/>
          </p:cNvCxnSpPr>
          <p:nvPr/>
        </p:nvCxnSpPr>
        <p:spPr bwMode="auto">
          <a:xfrm rot="16200000" flipH="1">
            <a:off x="3110893" y="4135793"/>
            <a:ext cx="2279272" cy="84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stCxn id="5" idx="2"/>
            <a:endCxn id="9" idx="0"/>
          </p:cNvCxnSpPr>
          <p:nvPr/>
        </p:nvCxnSpPr>
        <p:spPr bwMode="auto">
          <a:xfrm rot="5400000">
            <a:off x="1461918" y="4141694"/>
            <a:ext cx="228264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Striped Right Arrow 39"/>
          <p:cNvSpPr/>
          <p:nvPr/>
        </p:nvSpPr>
        <p:spPr bwMode="auto">
          <a:xfrm>
            <a:off x="1571604" y="3139876"/>
            <a:ext cx="7393833" cy="535785"/>
          </a:xfrm>
          <a:prstGeom prst="striped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ＭＳ Ｐゴシック" pitchFamily="-16" charset="-128"/>
              </a:rPr>
              <a:t>Keystream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ＭＳ Ｐゴシック" pitchFamily="-16" charset="-128"/>
              </a:rPr>
              <a:t> generator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 with Cipher Feed Back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063240" y="256837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Byte1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063240" y="5283016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1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054810" y="356850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K1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62976" y="3207942"/>
            <a:ext cx="1080000" cy="4320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Key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85720" y="5283016"/>
            <a:ext cx="1080000" cy="432000"/>
          </a:xfrm>
          <a:prstGeom prst="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IV</a:t>
            </a:r>
          </a:p>
        </p:txBody>
      </p:sp>
      <p:cxnSp>
        <p:nvCxnSpPr>
          <p:cNvPr id="45" name="Straight Arrow Connector 44"/>
          <p:cNvCxnSpPr>
            <a:stCxn id="24" idx="3"/>
            <a:endCxn id="40" idx="1"/>
          </p:cNvCxnSpPr>
          <p:nvPr/>
        </p:nvCxnSpPr>
        <p:spPr bwMode="auto">
          <a:xfrm flipV="1">
            <a:off x="1142976" y="3407769"/>
            <a:ext cx="428628" cy="161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39" idx="3"/>
          </p:cNvCxnSpPr>
          <p:nvPr/>
        </p:nvCxnSpPr>
        <p:spPr bwMode="auto">
          <a:xfrm flipV="1">
            <a:off x="1365720" y="3568504"/>
            <a:ext cx="420198" cy="19305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Flowchart: Summing Junction 56"/>
          <p:cNvSpPr/>
          <p:nvPr/>
        </p:nvSpPr>
        <p:spPr bwMode="auto">
          <a:xfrm>
            <a:off x="2417620" y="4497198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3706314" y="256837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Byte2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3714744" y="527964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1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3714744" y="356850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K2</a:t>
            </a:r>
          </a:p>
        </p:txBody>
      </p:sp>
      <p:sp>
        <p:nvSpPr>
          <p:cNvPr id="71" name="Flowchart: Summing Junction 70"/>
          <p:cNvSpPr/>
          <p:nvPr/>
        </p:nvSpPr>
        <p:spPr bwMode="auto">
          <a:xfrm>
            <a:off x="4069124" y="4497760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5643570" y="256837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Byte3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643570" y="527964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1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5643570" y="356850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K3</a:t>
            </a:r>
          </a:p>
        </p:txBody>
      </p:sp>
      <p:cxnSp>
        <p:nvCxnSpPr>
          <p:cNvPr id="77" name="Straight Arrow Connector 76"/>
          <p:cNvCxnSpPr>
            <a:stCxn id="66" idx="3"/>
          </p:cNvCxnSpPr>
          <p:nvPr/>
        </p:nvCxnSpPr>
        <p:spPr bwMode="auto">
          <a:xfrm flipV="1">
            <a:off x="4794744" y="3497066"/>
            <a:ext cx="357190" cy="19985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8" name="Flowchart: Summing Junction 77"/>
          <p:cNvSpPr/>
          <p:nvPr/>
        </p:nvSpPr>
        <p:spPr bwMode="auto">
          <a:xfrm>
            <a:off x="5997950" y="4494388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cxnSp>
        <p:nvCxnSpPr>
          <p:cNvPr id="84" name="Straight Arrow Connector 83"/>
          <p:cNvCxnSpPr>
            <a:stCxn id="9" idx="3"/>
          </p:cNvCxnSpPr>
          <p:nvPr/>
        </p:nvCxnSpPr>
        <p:spPr bwMode="auto">
          <a:xfrm flipV="1">
            <a:off x="3143240" y="3497066"/>
            <a:ext cx="420198" cy="20019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Arrow Connector 84"/>
          <p:cNvCxnSpPr>
            <a:stCxn id="73" idx="3"/>
          </p:cNvCxnSpPr>
          <p:nvPr/>
        </p:nvCxnSpPr>
        <p:spPr bwMode="auto">
          <a:xfrm flipV="1">
            <a:off x="6723570" y="3568504"/>
            <a:ext cx="420198" cy="19271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7" name="Striped Right Arrow 96"/>
          <p:cNvSpPr/>
          <p:nvPr/>
        </p:nvSpPr>
        <p:spPr bwMode="auto">
          <a:xfrm>
            <a:off x="1571604" y="2139744"/>
            <a:ext cx="7393833" cy="535785"/>
          </a:xfrm>
          <a:prstGeom prst="striped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Plaintext Message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Straight Arrow Connector 75"/>
          <p:cNvCxnSpPr>
            <a:stCxn id="72" idx="2"/>
            <a:endCxn id="73" idx="0"/>
          </p:cNvCxnSpPr>
          <p:nvPr/>
        </p:nvCxnSpPr>
        <p:spPr bwMode="auto">
          <a:xfrm rot="5400000">
            <a:off x="5043934" y="4140008"/>
            <a:ext cx="227927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>
            <a:stCxn id="65" idx="2"/>
            <a:endCxn id="66" idx="0"/>
          </p:cNvCxnSpPr>
          <p:nvPr/>
        </p:nvCxnSpPr>
        <p:spPr bwMode="auto">
          <a:xfrm rot="16200000" flipH="1">
            <a:off x="3110893" y="4135793"/>
            <a:ext cx="2279272" cy="84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stCxn id="5" idx="2"/>
            <a:endCxn id="9" idx="0"/>
          </p:cNvCxnSpPr>
          <p:nvPr/>
        </p:nvCxnSpPr>
        <p:spPr bwMode="auto">
          <a:xfrm rot="5400000">
            <a:off x="1461918" y="4141694"/>
            <a:ext cx="228264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Striped Right Arrow 39"/>
          <p:cNvSpPr/>
          <p:nvPr/>
        </p:nvSpPr>
        <p:spPr bwMode="auto">
          <a:xfrm>
            <a:off x="1571604" y="3139876"/>
            <a:ext cx="7393833" cy="535785"/>
          </a:xfrm>
          <a:prstGeom prst="striped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ＭＳ Ｐゴシック" pitchFamily="-16" charset="-128"/>
              </a:rPr>
              <a:t>Keystream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ＭＳ Ｐゴシック" pitchFamily="-16" charset="-128"/>
              </a:rPr>
              <a:t> generator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 with Output Feed Back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063240" y="256837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Byte1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063240" y="5283016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1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054810" y="356850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K1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62976" y="3207942"/>
            <a:ext cx="1080000" cy="432000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Key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85720" y="5283016"/>
            <a:ext cx="1080000" cy="432000"/>
          </a:xfrm>
          <a:prstGeom prst="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IV</a:t>
            </a:r>
          </a:p>
        </p:txBody>
      </p:sp>
      <p:cxnSp>
        <p:nvCxnSpPr>
          <p:cNvPr id="45" name="Straight Arrow Connector 44"/>
          <p:cNvCxnSpPr>
            <a:stCxn id="24" idx="3"/>
            <a:endCxn id="40" idx="1"/>
          </p:cNvCxnSpPr>
          <p:nvPr/>
        </p:nvCxnSpPr>
        <p:spPr bwMode="auto">
          <a:xfrm flipV="1">
            <a:off x="1142976" y="3407769"/>
            <a:ext cx="428628" cy="161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39" idx="3"/>
          </p:cNvCxnSpPr>
          <p:nvPr/>
        </p:nvCxnSpPr>
        <p:spPr bwMode="auto">
          <a:xfrm flipV="1">
            <a:off x="1365720" y="3568504"/>
            <a:ext cx="420198" cy="19305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Flowchart: Summing Junction 56"/>
          <p:cNvSpPr/>
          <p:nvPr/>
        </p:nvSpPr>
        <p:spPr bwMode="auto">
          <a:xfrm>
            <a:off x="2417620" y="4497198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3706314" y="256837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Byte2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3714744" y="527964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1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3714744" y="356850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K2</a:t>
            </a:r>
          </a:p>
        </p:txBody>
      </p:sp>
      <p:sp>
        <p:nvSpPr>
          <p:cNvPr id="71" name="Flowchart: Summing Junction 70"/>
          <p:cNvSpPr/>
          <p:nvPr/>
        </p:nvSpPr>
        <p:spPr bwMode="auto">
          <a:xfrm>
            <a:off x="4069124" y="4425760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5643570" y="256837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Byte3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643570" y="527964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1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5643570" y="3568504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K3</a:t>
            </a:r>
          </a:p>
        </p:txBody>
      </p:sp>
      <p:sp>
        <p:nvSpPr>
          <p:cNvPr id="78" name="Flowchart: Summing Junction 77"/>
          <p:cNvSpPr/>
          <p:nvPr/>
        </p:nvSpPr>
        <p:spPr bwMode="auto">
          <a:xfrm>
            <a:off x="5997950" y="4494388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97" name="Striped Right Arrow 96"/>
          <p:cNvSpPr/>
          <p:nvPr/>
        </p:nvSpPr>
        <p:spPr bwMode="auto">
          <a:xfrm>
            <a:off x="1571604" y="2139744"/>
            <a:ext cx="7393833" cy="535785"/>
          </a:xfrm>
          <a:prstGeom prst="striped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Plaintext Message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/>
          <p:cNvCxnSpPr>
            <a:stCxn id="14" idx="2"/>
            <a:endCxn id="16" idx="0"/>
          </p:cNvCxnSpPr>
          <p:nvPr/>
        </p:nvCxnSpPr>
        <p:spPr bwMode="auto">
          <a:xfrm rot="5400000">
            <a:off x="4184992" y="4927512"/>
            <a:ext cx="17111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7" idx="2"/>
            <a:endCxn id="9" idx="0"/>
          </p:cNvCxnSpPr>
          <p:nvPr/>
        </p:nvCxnSpPr>
        <p:spPr bwMode="auto">
          <a:xfrm rot="5400000">
            <a:off x="1398910" y="4927512"/>
            <a:ext cx="17111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>
            <a:stCxn id="11" idx="2"/>
            <a:endCxn id="13" idx="0"/>
          </p:cNvCxnSpPr>
          <p:nvPr/>
        </p:nvCxnSpPr>
        <p:spPr bwMode="auto">
          <a:xfrm rot="5400000">
            <a:off x="2756232" y="4927512"/>
            <a:ext cx="17111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Counter Mode</a:t>
            </a:r>
            <a:endParaRPr lang="en-CA" dirty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/>
          </a:bodyPr>
          <a:lstStyle/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Counter </a:t>
            </a:r>
            <a:r>
              <a:rPr lang="en-CA" sz="2400" dirty="0"/>
              <a:t>Mode (CTR)</a:t>
            </a:r>
            <a:r>
              <a:rPr lang="ar-SA" sz="2400" dirty="0">
                <a:cs typeface="Arial" charset="0"/>
              </a:rPr>
              <a:t>‏</a:t>
            </a:r>
            <a:endParaRPr lang="en-CA" sz="2400" dirty="0"/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Used in high speed applications such as IPSec and </a:t>
            </a:r>
            <a:r>
              <a:rPr lang="en-CA" sz="2000" dirty="0" err="1"/>
              <a:t>Asychronous</a:t>
            </a:r>
            <a:r>
              <a:rPr lang="en-CA" sz="2000" dirty="0"/>
              <a:t> Transfer Mode (ATM)</a:t>
            </a:r>
            <a:r>
              <a:rPr lang="ar-SA" sz="2000" dirty="0">
                <a:cs typeface="Arial" charset="0"/>
              </a:rPr>
              <a:t>‏</a:t>
            </a:r>
            <a:endParaRPr lang="en-CA" sz="2000" dirty="0"/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smtClean="0"/>
              <a:t>An IV counter is used instead of initialization vector</a:t>
            </a:r>
            <a:endParaRPr lang="en-CA" sz="20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1A026BA-499D-4D7D-99AE-9A94E082E283}" type="slidenum">
              <a:rPr lang="en-US"/>
              <a:pPr/>
              <a:t>33</a:t>
            </a:fld>
            <a:endParaRPr lang="en-US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6100" y="188913"/>
            <a:ext cx="798513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 bwMode="auto">
          <a:xfrm>
            <a:off x="1714480" y="363994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Block1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714480" y="578308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1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071802" y="363994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Block2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071802" y="578308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2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4500562" y="363994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Block3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500562" y="578308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3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1714480" y="435432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K+0001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071802" y="435432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K+0002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4500562" y="435432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K+0003</a:t>
            </a:r>
          </a:p>
        </p:txBody>
      </p:sp>
      <p:sp>
        <p:nvSpPr>
          <p:cNvPr id="26" name="Flowchart: Summing Junction 25"/>
          <p:cNvSpPr/>
          <p:nvPr/>
        </p:nvSpPr>
        <p:spPr bwMode="auto">
          <a:xfrm>
            <a:off x="2071670" y="5072074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27" name="Flowchart: Summing Junction 26"/>
          <p:cNvSpPr/>
          <p:nvPr/>
        </p:nvSpPr>
        <p:spPr bwMode="auto">
          <a:xfrm>
            <a:off x="3428992" y="5143512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28" name="Flowchart: Summing Junction 27"/>
          <p:cNvSpPr/>
          <p:nvPr/>
        </p:nvSpPr>
        <p:spPr bwMode="auto">
          <a:xfrm>
            <a:off x="4857752" y="5140702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cxnSp>
        <p:nvCxnSpPr>
          <p:cNvPr id="36" name="Straight Arrow Connector 35"/>
          <p:cNvCxnSpPr>
            <a:stCxn id="37" idx="2"/>
            <a:endCxn id="38" idx="0"/>
          </p:cNvCxnSpPr>
          <p:nvPr/>
        </p:nvCxnSpPr>
        <p:spPr bwMode="auto">
          <a:xfrm rot="5400000">
            <a:off x="5533884" y="4927512"/>
            <a:ext cx="17111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36"/>
          <p:cNvSpPr/>
          <p:nvPr/>
        </p:nvSpPr>
        <p:spPr bwMode="auto">
          <a:xfrm>
            <a:off x="5849454" y="363994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Block4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849454" y="578308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</a:t>
            </a:r>
            <a:r>
              <a:rPr lang="en-US" sz="1800" baseline="-25000" dirty="0" smtClean="0">
                <a:solidFill>
                  <a:schemeClr val="tx1"/>
                </a:solidFill>
                <a:latin typeface="Arial" charset="0"/>
                <a:ea typeface="ＭＳ Ｐゴシック" pitchFamily="-16" charset="-128"/>
              </a:rPr>
              <a:t>4</a:t>
            </a:r>
            <a:endParaRPr kumimoji="0" lang="en-US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849454" y="4354322"/>
            <a:ext cx="1080000" cy="432000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K+0004</a:t>
            </a:r>
          </a:p>
        </p:txBody>
      </p:sp>
      <p:sp>
        <p:nvSpPr>
          <p:cNvPr id="40" name="Flowchart: Summing Junction 39"/>
          <p:cNvSpPr/>
          <p:nvPr/>
        </p:nvSpPr>
        <p:spPr bwMode="auto">
          <a:xfrm>
            <a:off x="6206644" y="5140702"/>
            <a:ext cx="360000" cy="360000"/>
          </a:xfrm>
          <a:prstGeom prst="flowChartSummingJuncti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Symmetric Ciphers</a:t>
            </a:r>
            <a:br>
              <a:rPr lang="en-CA"/>
            </a:br>
            <a:r>
              <a:rPr lang="en-CA"/>
              <a:t>Double DES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DES is strong and fast, but improvements in computing power has made brute-force attack (trying all 2</a:t>
            </a:r>
            <a:r>
              <a:rPr lang="en-CA" sz="2800" baseline="30000" dirty="0"/>
              <a:t>56</a:t>
            </a:r>
            <a:r>
              <a:rPr lang="en-CA" sz="2800" dirty="0"/>
              <a:t> keys) more realistic.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Double DES was proven to be no stronger than DES  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C = E</a:t>
            </a:r>
            <a:r>
              <a:rPr lang="en-CA" sz="2400" baseline="-25000" dirty="0"/>
              <a:t>k2</a:t>
            </a:r>
            <a:r>
              <a:rPr lang="en-CA" sz="2400" dirty="0"/>
              <a:t>(E</a:t>
            </a:r>
            <a:r>
              <a:rPr lang="en-CA" sz="2400" baseline="-25000" dirty="0"/>
              <a:t>k1</a:t>
            </a:r>
            <a:r>
              <a:rPr lang="en-CA" sz="2400" dirty="0"/>
              <a:t>(P))</a:t>
            </a:r>
            <a:r>
              <a:rPr lang="ar-SA" sz="2400" dirty="0">
                <a:cs typeface="Arial" charset="0"/>
              </a:rPr>
              <a:t>‏</a:t>
            </a:r>
            <a:endParaRPr lang="en-CA" sz="2400" dirty="0"/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Vulnerable to meet in the middle attack on known plaintext (plaintext and cipher text is know and used to establish k1 and k2)</a:t>
            </a:r>
            <a:r>
              <a:rPr lang="ar-SA" sz="2400" dirty="0">
                <a:cs typeface="Arial" charset="0"/>
              </a:rPr>
              <a:t>‏</a:t>
            </a:r>
            <a:endParaRPr lang="en-CA" sz="2400" dirty="0"/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7C267A87-56AB-4CD5-A363-2C408FE58236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Symmetric Ciphers </a:t>
            </a:r>
            <a:br>
              <a:rPr lang="en-CA"/>
            </a:br>
            <a:r>
              <a:rPr lang="en-CA"/>
              <a:t>Triple DES (3DES)</a:t>
            </a:r>
            <a:r>
              <a:rPr lang="ar-SA">
                <a:cs typeface="Arial" charset="0"/>
              </a:rPr>
              <a:t>‏</a:t>
            </a:r>
            <a:endParaRPr lang="en-CA"/>
          </a:p>
        </p:txBody>
      </p:sp>
      <p:sp>
        <p:nvSpPr>
          <p:cNvPr id="31746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Triple DES (3DES)</a:t>
            </a:r>
            <a:r>
              <a:rPr lang="ar-SA" sz="2400">
                <a:cs typeface="Arial" charset="0"/>
              </a:rPr>
              <a:t>‏</a:t>
            </a:r>
            <a:endParaRPr lang="en-CA" sz="2400"/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Uses two different keys to perform the encryption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EEE2 (encrypt encrypt encrypt 2 keys) 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C = E</a:t>
            </a:r>
            <a:r>
              <a:rPr lang="en-CA" sz="2000" baseline="-25000"/>
              <a:t>k1</a:t>
            </a:r>
            <a:r>
              <a:rPr lang="en-CA" sz="2000"/>
              <a:t>(E</a:t>
            </a:r>
            <a:r>
              <a:rPr lang="en-CA" sz="2000" baseline="-25000"/>
              <a:t>k2</a:t>
            </a:r>
            <a:r>
              <a:rPr lang="en-CA" sz="2000"/>
              <a:t>(E</a:t>
            </a:r>
            <a:r>
              <a:rPr lang="en-CA" sz="2000" baseline="-25000"/>
              <a:t>k1</a:t>
            </a:r>
            <a:r>
              <a:rPr lang="en-CA" sz="2000"/>
              <a:t>(P)))</a:t>
            </a:r>
            <a:r>
              <a:rPr lang="ar-SA" sz="2000">
                <a:cs typeface="Arial" charset="0"/>
              </a:rPr>
              <a:t>‏</a:t>
            </a:r>
            <a:endParaRPr lang="en-CA" sz="2000"/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EDE2 (encrypt decrypt encrypt 2 keys) 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This is the preferred mode, adds compatibility with DES by choosing K1 and K2 to be the same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C = E</a:t>
            </a:r>
            <a:r>
              <a:rPr lang="en-CA" sz="2000" baseline="-25000"/>
              <a:t>k1</a:t>
            </a:r>
            <a:r>
              <a:rPr lang="en-CA" sz="2000"/>
              <a:t>(D</a:t>
            </a:r>
            <a:r>
              <a:rPr lang="en-CA" sz="2000" baseline="-25000"/>
              <a:t>k2</a:t>
            </a:r>
            <a:r>
              <a:rPr lang="en-CA" sz="2000"/>
              <a:t>(E</a:t>
            </a:r>
            <a:r>
              <a:rPr lang="en-CA" sz="2000" baseline="-25000"/>
              <a:t>k1</a:t>
            </a:r>
            <a:r>
              <a:rPr lang="en-CA" sz="2000"/>
              <a:t>(P)))</a:t>
            </a:r>
            <a:r>
              <a:rPr lang="ar-SA" sz="2000">
                <a:cs typeface="Arial" charset="0"/>
              </a:rPr>
              <a:t>‏</a:t>
            </a:r>
            <a:endParaRPr lang="en-CA" sz="2000"/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Relative strength of K1, K2 pair is 2</a:t>
            </a:r>
            <a:r>
              <a:rPr lang="en-CA" sz="2400" baseline="30000"/>
              <a:t>112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PGP and S/MIME use 3DES with 3 keys: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C = E</a:t>
            </a:r>
            <a:r>
              <a:rPr lang="en-CA" sz="2000" baseline="-25000"/>
              <a:t>k3</a:t>
            </a:r>
            <a:r>
              <a:rPr lang="en-CA" sz="2000"/>
              <a:t>(E</a:t>
            </a:r>
            <a:r>
              <a:rPr lang="en-CA" sz="2000" baseline="-25000"/>
              <a:t>k2</a:t>
            </a:r>
            <a:r>
              <a:rPr lang="en-CA" sz="2000"/>
              <a:t>(E</a:t>
            </a:r>
            <a:r>
              <a:rPr lang="en-CA" sz="2000" baseline="-25000"/>
              <a:t>k1</a:t>
            </a:r>
            <a:r>
              <a:rPr lang="en-CA" sz="2000"/>
              <a:t>(P)))  for EEE3 mode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C = E</a:t>
            </a:r>
            <a:r>
              <a:rPr lang="en-CA" sz="2000" baseline="-25000"/>
              <a:t>k3</a:t>
            </a:r>
            <a:r>
              <a:rPr lang="en-CA" sz="2000"/>
              <a:t>(D</a:t>
            </a:r>
            <a:r>
              <a:rPr lang="en-CA" sz="2000" baseline="-25000"/>
              <a:t>k2</a:t>
            </a:r>
            <a:r>
              <a:rPr lang="en-CA" sz="2000"/>
              <a:t>(E</a:t>
            </a:r>
            <a:r>
              <a:rPr lang="en-CA" sz="2000" baseline="-25000"/>
              <a:t>k1</a:t>
            </a:r>
            <a:r>
              <a:rPr lang="en-CA" sz="2000"/>
              <a:t>(P)))  for EDE3 mode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5EEB9E5F-89CC-4136-AF8C-D5521660DF74}" type="slidenum">
              <a:rPr lang="en-US"/>
              <a:pPr/>
              <a:t>35</a:t>
            </a:fld>
            <a:endParaRPr lang="en-US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659563" y="4076700"/>
            <a:ext cx="2305050" cy="1873250"/>
          </a:xfrm>
          <a:prstGeom prst="rect">
            <a:avLst/>
          </a:prstGeom>
          <a:solidFill>
            <a:srgbClr val="FFFF99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DES and 3DES was developed for hardware implementations 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6100" y="188913"/>
            <a:ext cx="798513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Symmetric Algorithms</a:t>
            </a:r>
            <a:br>
              <a:rPr lang="en-CA"/>
            </a:br>
            <a:r>
              <a:rPr lang="en-CA"/>
              <a:t>AES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Requirements: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National Institute for Standards and Technology NIST called for a stronger product to replace DES and 3DES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Longer block size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Be at least as strong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Better performance in software 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The Rijndael algorithm beat out the other finalists.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AES uses the Rijndael algorithm with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128-bit blocks,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128-bit key,</a:t>
            </a:r>
          </a:p>
          <a:p>
            <a:pPr lvl="1"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and 10 rounds of operations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070FE28C-E518-48B9-AB09-F19D2887E876}" type="slidenum">
              <a:rPr lang="en-US"/>
              <a:pPr/>
              <a:t>36</a:t>
            </a:fld>
            <a:endParaRPr lang="en-US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785794"/>
            <a:ext cx="798513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Symmetric Ciphers</a:t>
            </a:r>
            <a:br>
              <a:rPr lang="en-CA"/>
            </a:br>
            <a:r>
              <a:rPr lang="en-CA"/>
              <a:t>IDEA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International Data Encryption Algorithm (IDEA)</a:t>
            </a:r>
            <a:r>
              <a:rPr lang="ar-SA" sz="2800" dirty="0">
                <a:cs typeface="Arial" charset="0"/>
              </a:rPr>
              <a:t>‏</a:t>
            </a:r>
            <a:endParaRPr lang="en-CA" sz="2800" dirty="0"/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Block cipher aimed to replace DES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Operates on 64-bit blocks (like DES) of plaintext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Uses a 128-bit key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Patented by Swiss Developers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Unlimited licence for non-commercial use, hence the application in Pretty Good Privacy (</a:t>
            </a:r>
            <a:r>
              <a:rPr lang="en-CA" sz="2800" dirty="0" err="1"/>
              <a:t>pgp</a:t>
            </a:r>
            <a:r>
              <a:rPr lang="en-CA" sz="2800" dirty="0"/>
              <a:t>)</a:t>
            </a:r>
            <a:r>
              <a:rPr lang="ar-SA" sz="2800" dirty="0">
                <a:cs typeface="Arial" charset="0"/>
              </a:rPr>
              <a:t>‏</a:t>
            </a:r>
            <a:endParaRPr lang="en-CA" sz="2800" dirty="0"/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800" dirty="0"/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8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BDE5AA8D-A95D-45B6-BF37-8F71112F332B}" type="slidenum">
              <a:rPr lang="en-US"/>
              <a:pPr/>
              <a:t>37</a:t>
            </a:fld>
            <a:endParaRPr lang="en-US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3571876"/>
            <a:ext cx="1152525" cy="771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Symmetric Ciphers</a:t>
            </a:r>
            <a:br>
              <a:rPr lang="en-CA"/>
            </a:br>
            <a:r>
              <a:rPr lang="en-CA"/>
              <a:t>Blowfish, Skipjack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6743720" cy="4114800"/>
          </a:xfrm>
          <a:ln/>
        </p:spPr>
        <p:txBody>
          <a:bodyPr lIns="90000" tIns="46800" rIns="90000" bIns="46800"/>
          <a:lstStyle/>
          <a:p>
            <a:pPr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Blowfish is created by Bruce </a:t>
            </a:r>
            <a:r>
              <a:rPr lang="en-CA" sz="2800" dirty="0" err="1"/>
              <a:t>Schneier</a:t>
            </a:r>
            <a:endParaRPr lang="en-CA" sz="2800" dirty="0"/>
          </a:p>
          <a:p>
            <a:pPr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1800" dirty="0"/>
              <a:t>(Bruce is a VIP in security:  </a:t>
            </a:r>
            <a:r>
              <a:rPr lang="en-CA" sz="1800" dirty="0">
                <a:solidFill>
                  <a:srgbClr val="009999"/>
                </a:solidFill>
                <a:hlinkClick r:id="rId3"/>
              </a:rPr>
              <a:t>http://www.schneier.com/blowfish.html</a:t>
            </a:r>
            <a:r>
              <a:rPr lang="en-CA" sz="2800" dirty="0"/>
              <a:t> </a:t>
            </a:r>
            <a:r>
              <a:rPr lang="en-CA" sz="1800" dirty="0"/>
              <a:t> )</a:t>
            </a:r>
            <a:r>
              <a:rPr lang="ar-SA" sz="1800" dirty="0">
                <a:cs typeface="Arial" charset="0"/>
              </a:rPr>
              <a:t>‏</a:t>
            </a:r>
            <a:endParaRPr lang="en-CA" sz="1800" dirty="0"/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Created as an alternative to DES and IDEA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Operates on 65-bit blocks of plaintext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Uses </a:t>
            </a:r>
            <a:r>
              <a:rPr lang="en-CA" sz="2000" dirty="0">
                <a:solidFill>
                  <a:srgbClr val="333399"/>
                </a:solidFill>
              </a:rPr>
              <a:t>variable-length keys</a:t>
            </a:r>
            <a:r>
              <a:rPr lang="en-CA" sz="2000" dirty="0"/>
              <a:t> ranging from 32-bit to 448-bits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Blowfish is much faster than both IDEA and DES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Created for </a:t>
            </a:r>
            <a:r>
              <a:rPr lang="en-CA" sz="2000" dirty="0">
                <a:solidFill>
                  <a:srgbClr val="333399"/>
                </a:solidFill>
              </a:rPr>
              <a:t>public use</a:t>
            </a:r>
            <a:r>
              <a:rPr lang="en-CA" sz="2000" dirty="0"/>
              <a:t> with no license required</a:t>
            </a:r>
          </a:p>
          <a:p>
            <a:pPr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 dirty="0"/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4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A8E0AA0-244B-4E3A-A3D8-E73CBE13AB1D}" type="slidenum">
              <a:rPr lang="en-US"/>
              <a:pPr/>
              <a:t>38</a:t>
            </a:fld>
            <a:endParaRPr 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5213" y="1268413"/>
            <a:ext cx="1728787" cy="2592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9963" y="3933825"/>
            <a:ext cx="1789112" cy="178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/>
              <a:t>Asymmetric </a:t>
            </a:r>
            <a:r>
              <a:rPr lang="en-CA" dirty="0" smtClean="0"/>
              <a:t>Algorithms</a:t>
            </a:r>
            <a:br>
              <a:rPr lang="en-CA" dirty="0" smtClean="0"/>
            </a:br>
            <a:r>
              <a:rPr lang="en-CA" dirty="0" smtClean="0"/>
              <a:t>(Public Key </a:t>
            </a:r>
            <a:r>
              <a:rPr lang="en-CA" dirty="0" err="1" smtClean="0"/>
              <a:t>Crytptography</a:t>
            </a:r>
            <a:r>
              <a:rPr lang="en-CA" dirty="0" smtClean="0"/>
              <a:t>)</a:t>
            </a:r>
            <a:endParaRPr lang="en-CA" dirty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idx="1"/>
          </p:nvPr>
        </p:nvSpPr>
        <p:spPr>
          <a:xfrm>
            <a:off x="357158" y="1981200"/>
            <a:ext cx="8358246" cy="2233618"/>
          </a:xfrm>
          <a:ln/>
        </p:spPr>
        <p:txBody>
          <a:bodyPr lIns="90000" tIns="46800" rIns="90000" bIns="46800"/>
          <a:lstStyle/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Uses a public key and a private key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 dirty="0"/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Typically used in key transport – that is, for Alice to send Bob a secret key that can be used for message encryption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Requires much longer key length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CA = Certificate Authority may Certify Public Keys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A596809-FF0E-4029-8C38-AC80E25EBAA0}" type="slidenum">
              <a:rPr lang="en-US"/>
              <a:pPr/>
              <a:t>39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Cryptography Basics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5EBC-B10D-4583-A969-0D1DC2F7F92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9332" name="Picture 4" descr="C:\Documents and Settings\Ann Marie\Local Settings\Temporary Internet Files\Content.IE5\GIWI27YY\MCj042424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71942"/>
            <a:ext cx="928694" cy="928694"/>
          </a:xfrm>
          <a:prstGeom prst="rect">
            <a:avLst/>
          </a:prstGeom>
          <a:noFill/>
        </p:spPr>
      </p:pic>
      <p:pic>
        <p:nvPicPr>
          <p:cNvPr id="99333" name="Picture 5" descr="C:\Documents and Settings\Ann Marie\Local Settings\Temporary Internet Files\Content.IE5\GXQRWLAF\MCj040410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4143380"/>
            <a:ext cx="847649" cy="875995"/>
          </a:xfrm>
          <a:prstGeom prst="rect">
            <a:avLst/>
          </a:prstGeom>
          <a:noFill/>
        </p:spPr>
      </p:pic>
      <p:grpSp>
        <p:nvGrpSpPr>
          <p:cNvPr id="28" name="Group 27"/>
          <p:cNvGrpSpPr/>
          <p:nvPr/>
        </p:nvGrpSpPr>
        <p:grpSpPr>
          <a:xfrm>
            <a:off x="642910" y="1785926"/>
            <a:ext cx="1500198" cy="2079623"/>
            <a:chOff x="642910" y="1785926"/>
            <a:chExt cx="1500198" cy="2079623"/>
          </a:xfrm>
        </p:grpSpPr>
        <p:pic>
          <p:nvPicPr>
            <p:cNvPr id="99330" name="Picture 2" descr="C:\Documents and Settings\Ann Marie\Local Settings\Temporary Internet Files\Content.IE5\GIWI27YY\MCj0440504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3087" y="2036749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42910" y="1785926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Alice</a:t>
              </a:r>
              <a:endParaRPr lang="en-US" sz="16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15206" y="1857364"/>
            <a:ext cx="1519238" cy="2114552"/>
            <a:chOff x="7215206" y="1857364"/>
            <a:chExt cx="1519238" cy="2114552"/>
          </a:xfrm>
        </p:grpSpPr>
        <p:pic>
          <p:nvPicPr>
            <p:cNvPr id="99331" name="Picture 3" descr="C:\Documents and Settings\Ann Marie\Local Settings\Temporary Internet Files\Content.IE5\GXQRWLAF\MCj04405120000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86644" y="2143116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7215206" y="1857364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Bob</a:t>
              </a:r>
              <a:endParaRPr lang="en-US" sz="16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500990" y="0"/>
            <a:ext cx="1714480" cy="1785926"/>
            <a:chOff x="7429520" y="0"/>
            <a:chExt cx="1714480" cy="1785926"/>
          </a:xfrm>
        </p:grpSpPr>
        <p:sp>
          <p:nvSpPr>
            <p:cNvPr id="24" name="TextBox 23"/>
            <p:cNvSpPr txBox="1"/>
            <p:nvPr/>
          </p:nvSpPr>
          <p:spPr>
            <a:xfrm>
              <a:off x="7429520" y="0"/>
              <a:ext cx="1714480" cy="63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Malicious </a:t>
              </a:r>
            </a:p>
            <a:p>
              <a:pPr algn="ctr"/>
              <a:r>
                <a:rPr lang="en-US" sz="1600" dirty="0" smtClean="0"/>
                <a:t>Malory</a:t>
              </a:r>
              <a:endParaRPr lang="en-US" sz="1600" dirty="0"/>
            </a:p>
          </p:txBody>
        </p:sp>
        <p:pic>
          <p:nvPicPr>
            <p:cNvPr id="99334" name="Picture 6" descr="C:\Documents and Settings\Ann Marie\Local Settings\Temporary Internet Files\Content.IE5\WHEF892V\MCj04405000000[1].wm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786710" y="571480"/>
              <a:ext cx="961436" cy="1214446"/>
            </a:xfrm>
            <a:prstGeom prst="rect">
              <a:avLst/>
            </a:prstGeom>
            <a:noFill/>
          </p:spPr>
        </p:pic>
      </p:grpSp>
      <p:grpSp>
        <p:nvGrpSpPr>
          <p:cNvPr id="31" name="Group 30"/>
          <p:cNvGrpSpPr/>
          <p:nvPr/>
        </p:nvGrpSpPr>
        <p:grpSpPr>
          <a:xfrm>
            <a:off x="3714744" y="4572008"/>
            <a:ext cx="1643074" cy="1643050"/>
            <a:chOff x="0" y="0"/>
            <a:chExt cx="1643074" cy="1643050"/>
          </a:xfrm>
        </p:grpSpPr>
        <p:pic>
          <p:nvPicPr>
            <p:cNvPr id="99335" name="Picture 7" descr="C:\Documents and Settings\Ann Marie\Local Settings\Temporary Internet Files\Content.IE5\GXQRWLAF\MCj04405160000[1].wm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7158" y="571480"/>
              <a:ext cx="848326" cy="1071570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0" y="0"/>
              <a:ext cx="1643074" cy="63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Eavesdropping</a:t>
              </a:r>
            </a:p>
            <a:p>
              <a:pPr algn="ctr"/>
              <a:r>
                <a:rPr lang="en-US" sz="1600" dirty="0" smtClean="0"/>
                <a:t>Eve</a:t>
              </a:r>
              <a:endParaRPr lang="en-US" sz="1600" dirty="0"/>
            </a:p>
          </p:txBody>
        </p:sp>
      </p:grpSp>
      <p:sp>
        <p:nvSpPr>
          <p:cNvPr id="25" name="Flowchart: Document 24"/>
          <p:cNvSpPr/>
          <p:nvPr/>
        </p:nvSpPr>
        <p:spPr bwMode="auto">
          <a:xfrm>
            <a:off x="2214546" y="264318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 = Message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sp>
        <p:nvSpPr>
          <p:cNvPr id="29" name="Flowchart: Document 28"/>
          <p:cNvSpPr/>
          <p:nvPr/>
        </p:nvSpPr>
        <p:spPr bwMode="auto">
          <a:xfrm>
            <a:off x="2214546" y="4000504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ea typeface="ＭＳ Ｐゴシック" pitchFamily="-16" charset="-128"/>
              </a:rPr>
              <a:t>C = </a:t>
            </a:r>
            <a:r>
              <a:rPr lang="en-US" sz="1050" dirty="0" err="1" smtClean="0">
                <a:ea typeface="ＭＳ Ｐゴシック" pitchFamily="-16" charset="-128"/>
              </a:rPr>
              <a:t>Ciphertext</a:t>
            </a:r>
            <a:r>
              <a:rPr lang="en-US" sz="105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32" name="Straight Arrow Connector 31"/>
          <p:cNvCxnSpPr>
            <a:stCxn id="25" idx="2"/>
            <a:endCxn id="29" idx="0"/>
          </p:cNvCxnSpPr>
          <p:nvPr/>
        </p:nvCxnSpPr>
        <p:spPr bwMode="auto">
          <a:xfrm rot="5400000">
            <a:off x="2333808" y="3655419"/>
            <a:ext cx="69017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9" idx="3"/>
            <a:endCxn id="35" idx="1"/>
          </p:cNvCxnSpPr>
          <p:nvPr/>
        </p:nvCxnSpPr>
        <p:spPr bwMode="auto">
          <a:xfrm>
            <a:off x="3143240" y="4357694"/>
            <a:ext cx="29289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Flowchart: Document 33"/>
          <p:cNvSpPr/>
          <p:nvPr/>
        </p:nvSpPr>
        <p:spPr bwMode="auto">
          <a:xfrm>
            <a:off x="6072198" y="264318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 Message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35" name="Flowchart: Document 34"/>
          <p:cNvSpPr/>
          <p:nvPr/>
        </p:nvSpPr>
        <p:spPr bwMode="auto">
          <a:xfrm>
            <a:off x="6072198" y="4000504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00" dirty="0" smtClean="0">
                <a:ea typeface="ＭＳ Ｐゴシック" pitchFamily="-16" charset="-128"/>
              </a:rPr>
              <a:t>C = </a:t>
            </a:r>
            <a:r>
              <a:rPr lang="en-US" sz="1000" dirty="0" err="1" smtClean="0">
                <a:ea typeface="ＭＳ Ｐゴシック" pitchFamily="-16" charset="-128"/>
              </a:rPr>
              <a:t>Ciphertext</a:t>
            </a:r>
            <a:r>
              <a:rPr lang="en-US" sz="100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36" name="Straight Arrow Connector 35"/>
          <p:cNvCxnSpPr>
            <a:stCxn id="35" idx="0"/>
            <a:endCxn id="34" idx="2"/>
          </p:cNvCxnSpPr>
          <p:nvPr/>
        </p:nvCxnSpPr>
        <p:spPr bwMode="auto">
          <a:xfrm rot="5400000" flipH="1" flipV="1">
            <a:off x="6191460" y="3655419"/>
            <a:ext cx="69017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2643174" y="342900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E(P, K)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429256" y="350043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D(C, K)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4" grpId="0" animBg="1"/>
      <p:bldP spid="35" grpId="0" animBg="1"/>
      <p:bldP spid="37" grpId="0"/>
      <p:bldP spid="3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Key Encryption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5EBC-B10D-4583-A969-0D1DC2F7F928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99332" name="Picture 4" descr="C:\Documents and Settings\Ann Marie\Local Settings\Temporary Internet Files\Content.IE5\GIWI27YY\MCj042424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71942"/>
            <a:ext cx="928694" cy="928694"/>
          </a:xfrm>
          <a:prstGeom prst="rect">
            <a:avLst/>
          </a:prstGeom>
          <a:noFill/>
        </p:spPr>
      </p:pic>
      <p:pic>
        <p:nvPicPr>
          <p:cNvPr id="99333" name="Picture 5" descr="C:\Documents and Settings\Ann Marie\Local Settings\Temporary Internet Files\Content.IE5\GXQRWLAF\MCj040410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4143380"/>
            <a:ext cx="847649" cy="875995"/>
          </a:xfrm>
          <a:prstGeom prst="rect">
            <a:avLst/>
          </a:prstGeom>
          <a:noFill/>
        </p:spPr>
      </p:pic>
      <p:grpSp>
        <p:nvGrpSpPr>
          <p:cNvPr id="3" name="Group 27"/>
          <p:cNvGrpSpPr/>
          <p:nvPr/>
        </p:nvGrpSpPr>
        <p:grpSpPr>
          <a:xfrm>
            <a:off x="642910" y="1785926"/>
            <a:ext cx="1500198" cy="2079623"/>
            <a:chOff x="642910" y="1785926"/>
            <a:chExt cx="1500198" cy="2079623"/>
          </a:xfrm>
        </p:grpSpPr>
        <p:pic>
          <p:nvPicPr>
            <p:cNvPr id="99330" name="Picture 2" descr="C:\Documents and Settings\Ann Marie\Local Settings\Temporary Internet Files\Content.IE5\GIWI27YY\MCj0440504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3087" y="2036749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42910" y="1785926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Alice</a:t>
              </a:r>
              <a:endParaRPr lang="en-US" sz="1600" dirty="0"/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7215206" y="1857364"/>
            <a:ext cx="1519238" cy="2114552"/>
            <a:chOff x="7215206" y="1857364"/>
            <a:chExt cx="1519238" cy="2114552"/>
          </a:xfrm>
        </p:grpSpPr>
        <p:pic>
          <p:nvPicPr>
            <p:cNvPr id="99331" name="Picture 3" descr="C:\Documents and Settings\Ann Marie\Local Settings\Temporary Internet Files\Content.IE5\GXQRWLAF\MCj04405120000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86644" y="2143116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7215206" y="1857364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Bob</a:t>
              </a:r>
              <a:endParaRPr lang="en-US" sz="1600" dirty="0"/>
            </a:p>
          </p:txBody>
        </p:sp>
      </p:grpSp>
      <p:sp>
        <p:nvSpPr>
          <p:cNvPr id="18" name="Flowchart: Document 17"/>
          <p:cNvSpPr/>
          <p:nvPr/>
        </p:nvSpPr>
        <p:spPr bwMode="auto">
          <a:xfrm>
            <a:off x="2214546" y="264318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 = Message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sp>
        <p:nvSpPr>
          <p:cNvPr id="21" name="Flowchart: Document 20"/>
          <p:cNvSpPr/>
          <p:nvPr/>
        </p:nvSpPr>
        <p:spPr bwMode="auto">
          <a:xfrm>
            <a:off x="2214546" y="4000504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ea typeface="ＭＳ Ｐゴシック" pitchFamily="-16" charset="-128"/>
              </a:rPr>
              <a:t>C = </a:t>
            </a:r>
            <a:r>
              <a:rPr lang="en-US" sz="1050" dirty="0" err="1" smtClean="0">
                <a:ea typeface="ＭＳ Ｐゴシック" pitchFamily="-16" charset="-128"/>
              </a:rPr>
              <a:t>Ciphertext</a:t>
            </a:r>
            <a:r>
              <a:rPr lang="en-US" sz="105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25" name="Straight Arrow Connector 24"/>
          <p:cNvCxnSpPr>
            <a:stCxn id="18" idx="2"/>
            <a:endCxn id="21" idx="0"/>
          </p:cNvCxnSpPr>
          <p:nvPr/>
        </p:nvCxnSpPr>
        <p:spPr bwMode="auto">
          <a:xfrm rot="5400000">
            <a:off x="2333808" y="3655419"/>
            <a:ext cx="69017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1" idx="3"/>
            <a:endCxn id="30" idx="1"/>
          </p:cNvCxnSpPr>
          <p:nvPr/>
        </p:nvCxnSpPr>
        <p:spPr bwMode="auto">
          <a:xfrm>
            <a:off x="3143240" y="4357694"/>
            <a:ext cx="29289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Flowchart: Document 28"/>
          <p:cNvSpPr/>
          <p:nvPr/>
        </p:nvSpPr>
        <p:spPr bwMode="auto">
          <a:xfrm>
            <a:off x="6072198" y="264318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 Message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30" name="Flowchart: Document 29"/>
          <p:cNvSpPr/>
          <p:nvPr/>
        </p:nvSpPr>
        <p:spPr bwMode="auto">
          <a:xfrm>
            <a:off x="6072198" y="4000504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00" dirty="0" smtClean="0">
                <a:ea typeface="ＭＳ Ｐゴシック" pitchFamily="-16" charset="-128"/>
              </a:rPr>
              <a:t>C = </a:t>
            </a:r>
            <a:r>
              <a:rPr lang="en-US" sz="1000" dirty="0" err="1" smtClean="0">
                <a:ea typeface="ＭＳ Ｐゴシック" pitchFamily="-16" charset="-128"/>
              </a:rPr>
              <a:t>Ciphertext</a:t>
            </a:r>
            <a:r>
              <a:rPr lang="en-US" sz="100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32" name="Straight Arrow Connector 31"/>
          <p:cNvCxnSpPr>
            <a:stCxn id="30" idx="0"/>
            <a:endCxn id="29" idx="2"/>
          </p:cNvCxnSpPr>
          <p:nvPr/>
        </p:nvCxnSpPr>
        <p:spPr bwMode="auto">
          <a:xfrm rot="5400000" flipH="1" flipV="1">
            <a:off x="6191460" y="3655419"/>
            <a:ext cx="69017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143108" y="3386080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 = E(P,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pub,B</a:t>
            </a:r>
            <a:r>
              <a:rPr lang="en-US" dirty="0" smtClean="0"/>
              <a:t>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72066" y="3500438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 = D(C,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priv,B</a:t>
            </a:r>
            <a:r>
              <a:rPr lang="en-US" dirty="0" smtClean="0"/>
              <a:t>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32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accent6"/>
                </a:solidFill>
              </a:rPr>
              <a:t>Alice Key Vault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Private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priv,A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3670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>
                <a:solidFill>
                  <a:schemeClr val="accent6"/>
                </a:solidFill>
              </a:rPr>
              <a:t>Bob  Key Vault</a:t>
            </a:r>
            <a:endParaRPr lang="en-US" sz="1100" u="sng" baseline="-25000" dirty="0" smtClean="0">
              <a:solidFill>
                <a:schemeClr val="accent6"/>
              </a:solidFill>
            </a:endParaRPr>
          </a:p>
          <a:p>
            <a:pPr algn="r"/>
            <a:r>
              <a:rPr lang="en-US" sz="1600" dirty="0" smtClean="0">
                <a:solidFill>
                  <a:schemeClr val="accent6"/>
                </a:solidFill>
              </a:rPr>
              <a:t>Private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priv,B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14678" y="-24"/>
            <a:ext cx="2500330" cy="9294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solidFill>
                  <a:schemeClr val="accent6"/>
                </a:solidFill>
              </a:rPr>
              <a:t>Public Keys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Alice’s Public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pub,A</a:t>
            </a:r>
            <a:endParaRPr lang="en-US" sz="1100" baseline="-25000" dirty="0" smtClean="0">
              <a:solidFill>
                <a:schemeClr val="accent6"/>
              </a:solidFill>
            </a:endParaRP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Bob’s Public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pub,B</a:t>
            </a:r>
            <a:endParaRPr lang="en-US" sz="1100" baseline="-25000" dirty="0" smtClean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8596" y="5357826"/>
            <a:ext cx="571504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Alice generates plaintext message</a:t>
            </a:r>
          </a:p>
          <a:p>
            <a:pPr marL="457200" indent="-457200">
              <a:buAutoNum type="arabicPeriod"/>
            </a:pPr>
            <a:r>
              <a:rPr lang="en-US" dirty="0" smtClean="0"/>
              <a:t>Alice encrypts with </a:t>
            </a:r>
            <a:r>
              <a:rPr lang="en-US" u="sng" dirty="0" smtClean="0"/>
              <a:t>Bob’s public key</a:t>
            </a:r>
          </a:p>
          <a:p>
            <a:pPr marL="457200" indent="-457200">
              <a:buAutoNum type="arabicPeriod"/>
            </a:pPr>
            <a:r>
              <a:rPr lang="en-US" dirty="0" smtClean="0"/>
              <a:t>Alice sends </a:t>
            </a:r>
            <a:r>
              <a:rPr lang="en-US" dirty="0" err="1" smtClean="0"/>
              <a:t>ciphertext</a:t>
            </a:r>
            <a:r>
              <a:rPr lang="en-US" dirty="0" smtClean="0"/>
              <a:t> to Bob</a:t>
            </a:r>
          </a:p>
          <a:p>
            <a:pPr marL="457200" indent="-457200">
              <a:buAutoNum type="arabicPeriod"/>
            </a:pPr>
            <a:r>
              <a:rPr lang="en-US" dirty="0" smtClean="0"/>
              <a:t>Bob decrypts with his </a:t>
            </a:r>
            <a:r>
              <a:rPr lang="en-US" u="sng" dirty="0" smtClean="0"/>
              <a:t>private key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 animBg="1"/>
      <p:bldP spid="30" grpId="0" animBg="1"/>
      <p:bldP spid="35" grpId="0"/>
      <p:bldP spid="3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RSA</a:t>
            </a:r>
            <a:endParaRPr lang="en-CA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idx="1"/>
          </p:nvPr>
        </p:nvSpPr>
        <p:spPr>
          <a:xfrm>
            <a:off x="714348" y="1928802"/>
            <a:ext cx="8153400" cy="4114800"/>
          </a:xfrm>
          <a:ln/>
        </p:spPr>
        <p:txBody>
          <a:bodyPr lIns="90000" tIns="46800" rIns="90000" bIns="46800"/>
          <a:lstStyle/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RSA was developed in 1978 by </a:t>
            </a:r>
            <a:br>
              <a:rPr lang="en-CA" sz="2400" dirty="0"/>
            </a:br>
            <a:r>
              <a:rPr lang="en-CA" sz="2400" dirty="0"/>
              <a:t>Ron </a:t>
            </a:r>
            <a:r>
              <a:rPr lang="en-CA" sz="2400" dirty="0" err="1"/>
              <a:t>Rivest</a:t>
            </a:r>
            <a:r>
              <a:rPr lang="en-CA" sz="2400" dirty="0"/>
              <a:t>, </a:t>
            </a:r>
            <a:r>
              <a:rPr lang="en-CA" sz="2400" dirty="0" err="1"/>
              <a:t>Adi</a:t>
            </a:r>
            <a:r>
              <a:rPr lang="en-CA" sz="2400" dirty="0"/>
              <a:t> Shamir, and Len </a:t>
            </a:r>
            <a:r>
              <a:rPr lang="en-CA" sz="2400" dirty="0" err="1"/>
              <a:t>Adleman</a:t>
            </a:r>
            <a:endParaRPr lang="en-CA" sz="2400" dirty="0"/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Most widely used public key algorithm</a:t>
            </a:r>
            <a:r>
              <a:rPr lang="en-CA" sz="2400" dirty="0" smtClean="0"/>
              <a:t>.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400" dirty="0"/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Based on the problem of factoring the product of two large primes:  p*q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(Prime numbers are 2, 3, 5, 7, 11, only factors are one and themselves)</a:t>
            </a:r>
            <a:r>
              <a:rPr lang="ar-SA" sz="2400" dirty="0"/>
              <a:t>‏</a:t>
            </a:r>
            <a:endParaRPr lang="en-CA" sz="2400" dirty="0"/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400" dirty="0"/>
          </a:p>
          <a:p>
            <a:pPr marL="0" indent="0">
              <a:spcBef>
                <a:spcPts val="500"/>
              </a:spcBef>
              <a:tabLst>
                <a:tab pos="0" algn="l"/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CA" sz="2000" dirty="0"/>
          </a:p>
          <a:p>
            <a:pPr marL="0" indent="0">
              <a:spcBef>
                <a:spcPts val="500"/>
              </a:spcBef>
              <a:tabLst>
                <a:tab pos="0" algn="l"/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CA" sz="20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AF9-E2E8-4259-B325-D74EAF5E79F3}" type="slidenum">
              <a:rPr lang="en-US"/>
              <a:pPr/>
              <a:t>41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285852" y="5000636"/>
          <a:ext cx="7123113" cy="884238"/>
        </p:xfrm>
        <a:graphic>
          <a:graphicData uri="http://schemas.openxmlformats.org/presentationml/2006/ole">
            <p:oleObj spid="_x0000_s1026" name="Equation" r:id="rId4" imgW="1841400" imgH="22860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err="1" smtClean="0"/>
              <a:t>Diffie</a:t>
            </a:r>
            <a:r>
              <a:rPr lang="en-CA" dirty="0" smtClean="0"/>
              <a:t>-Hellmann </a:t>
            </a:r>
            <a:r>
              <a:rPr lang="en-CA" dirty="0"/>
              <a:t>key exchange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fontScale="92500" lnSpcReduction="10000"/>
          </a:bodyPr>
          <a:lstStyle/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Created by Whitfield </a:t>
            </a:r>
            <a:r>
              <a:rPr lang="en-CA" sz="2800" dirty="0" err="1"/>
              <a:t>Diffie</a:t>
            </a:r>
            <a:r>
              <a:rPr lang="en-CA" sz="2800" dirty="0"/>
              <a:t> and Martin Hellman in 1976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Allows for two users to exchange keys to be used for symmetric (private key) encryption (e.g. 3DES, or AES)</a:t>
            </a:r>
            <a:r>
              <a:rPr lang="ar-SA" sz="2800" dirty="0">
                <a:cs typeface="Arial" charset="0"/>
              </a:rPr>
              <a:t>‏</a:t>
            </a:r>
            <a:endParaRPr lang="en-CA" sz="2800" dirty="0"/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Does not provide message confidentiality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Based on discrete logarithms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dirty="0"/>
          </a:p>
          <a:p>
            <a:pPr>
              <a:spcBef>
                <a:spcPts val="45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1800" dirty="0" err="1"/>
              <a:t>Diffie</a:t>
            </a:r>
            <a:r>
              <a:rPr lang="en-CA" sz="1800" dirty="0"/>
              <a:t>-Hellman Key Exchange – A Non-Mathematician’s Explanation  </a:t>
            </a:r>
            <a:r>
              <a:rPr lang="en-CA" sz="1800" dirty="0">
                <a:solidFill>
                  <a:srgbClr val="009999"/>
                </a:solidFill>
                <a:hlinkClick r:id="rId3"/>
              </a:rPr>
              <a:t>http://www.netip.com/articles/keith/diffie-helman.htm</a:t>
            </a:r>
            <a:r>
              <a:rPr lang="en-CA" sz="1800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8A8DD24-5FBC-4A8F-A768-102365269345}" type="slidenum">
              <a:rPr lang="en-US"/>
              <a:pPr/>
              <a:t>42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El </a:t>
            </a:r>
            <a:r>
              <a:rPr lang="en-CA" dirty="0" err="1"/>
              <a:t>Gamal</a:t>
            </a:r>
            <a:endParaRPr lang="en-CA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dirty="0"/>
              <a:t>Based on the work of </a:t>
            </a:r>
            <a:r>
              <a:rPr lang="en-CA" dirty="0" err="1"/>
              <a:t>Diffie</a:t>
            </a:r>
            <a:r>
              <a:rPr lang="en-CA" dirty="0"/>
              <a:t>-Hellmann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dirty="0"/>
              <a:t>Allows for message confidentiality, and digital signatures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dirty="0"/>
              <a:t>Uses mathematics similar to the discrete log function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FEE9EC3-B1B8-46CB-987F-DC676FDEC00F}" type="slidenum">
              <a:rPr lang="en-US"/>
              <a:pPr/>
              <a:t>43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8" name="Picture 4" descr="http://www.windowsfordevices.com/files/misc/certicom_figure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5725" y="3209924"/>
            <a:ext cx="5248275" cy="3648076"/>
          </a:xfrm>
          <a:prstGeom prst="rect">
            <a:avLst/>
          </a:prstGeom>
          <a:noFill/>
        </p:spPr>
      </p:pic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4000" dirty="0" smtClean="0"/>
              <a:t>Elliptic </a:t>
            </a:r>
            <a:r>
              <a:rPr lang="en-CA" sz="4000" dirty="0"/>
              <a:t>Curve Cryptography (ECC)</a:t>
            </a:r>
            <a:r>
              <a:rPr lang="ar-SA" sz="4000" dirty="0">
                <a:cs typeface="Arial" charset="0"/>
              </a:rPr>
              <a:t>‏</a:t>
            </a:r>
            <a:endParaRPr lang="en-CA" sz="4000" dirty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153400" cy="2019304"/>
          </a:xfrm>
          <a:ln/>
        </p:spPr>
        <p:txBody>
          <a:bodyPr lIns="90000" tIns="46800" rIns="90000" bIns="46800"/>
          <a:lstStyle/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Advantage for speed and strength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Highest strength per bit of key length than any of the asymmetric algorithm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Shorter key length makes ECC beneficial for smart cards, wireless and other applications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056A6037-6557-4263-AFB9-5826D86E4D71}" type="slidenum">
              <a:rPr lang="en-US"/>
              <a:pPr/>
              <a:t>44</a:t>
            </a:fld>
            <a:endParaRPr lang="en-US"/>
          </a:p>
        </p:txBody>
      </p:sp>
      <p:pic>
        <p:nvPicPr>
          <p:cNvPr id="159746" name="Picture 2" descr="http://www.windowsfordevices.com/files/misc/certicom_figure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929066"/>
            <a:ext cx="2724150" cy="27051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/>
              <a:t>Symmetric </a:t>
            </a:r>
            <a:r>
              <a:rPr lang="en-CA" dirty="0" smtClean="0"/>
              <a:t>vs. Asymmetric</a:t>
            </a:r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Symmetric</a:t>
            </a:r>
            <a:endParaRPr lang="en-US" dirty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sz="half" idx="2"/>
          </p:nvPr>
        </p:nvSpPr>
        <p:spPr>
          <a:ln/>
        </p:spPr>
        <p:txBody>
          <a:bodyPr lIns="90000" tIns="46800" rIns="90000" bIns="46800"/>
          <a:lstStyle/>
          <a:p>
            <a:pPr marL="176213" indent="-176213">
              <a:spcBef>
                <a:spcPts val="600"/>
              </a:spcBef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dirty="0" smtClean="0"/>
              <a:t>use </a:t>
            </a:r>
            <a:r>
              <a:rPr lang="en-CA" sz="2400" dirty="0"/>
              <a:t>a shared secret key</a:t>
            </a:r>
          </a:p>
          <a:p>
            <a:pPr marL="176213" indent="-176213">
              <a:spcBef>
                <a:spcPts val="600"/>
              </a:spcBef>
              <a:buFont typeface="Arial" charset="0"/>
              <a:buChar char="•"/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dirty="0"/>
              <a:t>Much faster than Asymmetric schemes</a:t>
            </a:r>
          </a:p>
          <a:p>
            <a:pPr marL="176213" indent="-176213">
              <a:spcBef>
                <a:spcPts val="600"/>
              </a:spcBef>
              <a:buNone/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b="1" dirty="0" smtClean="0"/>
              <a:t>Disadvantages</a:t>
            </a:r>
            <a:endParaRPr lang="en-CA" sz="2400" b="1" dirty="0"/>
          </a:p>
          <a:p>
            <a:pPr marL="176213" indent="-176213">
              <a:spcBef>
                <a:spcPts val="600"/>
              </a:spcBef>
              <a:buFont typeface="Arial" charset="0"/>
              <a:buChar char="•"/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dirty="0"/>
              <a:t>Does not scale – 100 people requires 4950 private keys</a:t>
            </a:r>
          </a:p>
          <a:p>
            <a:pPr marL="176213" indent="-176213">
              <a:spcBef>
                <a:spcPts val="600"/>
              </a:spcBef>
              <a:buFont typeface="Arial" charset="0"/>
              <a:buChar char="•"/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dirty="0"/>
              <a:t>Keys must be kept guarded</a:t>
            </a:r>
          </a:p>
          <a:p>
            <a:pPr marL="176213" indent="-176213">
              <a:spcBef>
                <a:spcPts val="600"/>
              </a:spcBef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endParaRPr lang="en-CA" sz="2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 smtClean="0"/>
              <a:t>Asymmetric</a:t>
            </a:r>
            <a:endParaRPr 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4"/>
          </p:nvPr>
        </p:nvSpPr>
        <p:spPr>
          <a:ln/>
        </p:spPr>
        <p:txBody>
          <a:bodyPr lIns="90000" tIns="46800" rIns="90000" bIns="46800"/>
          <a:lstStyle/>
          <a:p>
            <a:pPr marL="176213" indent="-176213">
              <a:spcBef>
                <a:spcPts val="600"/>
              </a:spcBef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dirty="0" smtClean="0"/>
              <a:t>use </a:t>
            </a:r>
            <a:r>
              <a:rPr lang="en-CA" sz="2400" dirty="0"/>
              <a:t>a public / private key pair</a:t>
            </a:r>
          </a:p>
          <a:p>
            <a:pPr marL="176213" indent="-176213">
              <a:spcBef>
                <a:spcPts val="600"/>
              </a:spcBef>
              <a:buFont typeface="Arial" charset="0"/>
              <a:buChar char="•"/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dirty="0"/>
              <a:t>Scale well – 100 people requires 100 key pairs</a:t>
            </a:r>
          </a:p>
          <a:p>
            <a:pPr marL="176213" indent="-176213">
              <a:spcBef>
                <a:spcPts val="600"/>
              </a:spcBef>
              <a:buFont typeface="Arial" charset="0"/>
              <a:buChar char="•"/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dirty="0"/>
              <a:t>Provides </a:t>
            </a:r>
            <a:r>
              <a:rPr lang="en-CA" sz="2400" dirty="0" smtClean="0"/>
              <a:t>non-repudiation</a:t>
            </a:r>
            <a:endParaRPr lang="en-CA" sz="2400" dirty="0"/>
          </a:p>
          <a:p>
            <a:pPr marL="176213" indent="-176213">
              <a:spcBef>
                <a:spcPts val="600"/>
              </a:spcBef>
              <a:buFont typeface="Arial" charset="0"/>
              <a:buChar char="•"/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dirty="0"/>
              <a:t>Easy key distribution</a:t>
            </a:r>
          </a:p>
          <a:p>
            <a:pPr marL="176213" indent="-176213">
              <a:spcBef>
                <a:spcPts val="600"/>
              </a:spcBef>
              <a:buNone/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b="1" dirty="0" smtClean="0"/>
              <a:t>Disadvantages</a:t>
            </a:r>
            <a:endParaRPr lang="en-CA" sz="2400" b="1" dirty="0"/>
          </a:p>
          <a:p>
            <a:pPr marL="176213" indent="-176213">
              <a:spcBef>
                <a:spcPts val="600"/>
              </a:spcBef>
              <a:buFont typeface="Arial" charset="0"/>
              <a:buChar char="•"/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r>
              <a:rPr lang="en-CA" sz="2400" dirty="0"/>
              <a:t>Operates more slowly</a:t>
            </a:r>
          </a:p>
          <a:p>
            <a:pPr marL="176213" indent="-176213">
              <a:spcBef>
                <a:spcPts val="600"/>
              </a:spcBef>
              <a:tabLst>
                <a:tab pos="176213" algn="l"/>
                <a:tab pos="746125" algn="l"/>
                <a:tab pos="1660525" algn="l"/>
                <a:tab pos="2574925" algn="l"/>
                <a:tab pos="3489325" algn="l"/>
                <a:tab pos="4403725" algn="l"/>
                <a:tab pos="5318125" algn="l"/>
                <a:tab pos="6232525" algn="l"/>
                <a:tab pos="7146925" algn="l"/>
                <a:tab pos="8061325" algn="l"/>
                <a:tab pos="8975725" algn="l"/>
                <a:tab pos="9890125" algn="l"/>
              </a:tabLst>
            </a:pPr>
            <a:endParaRPr lang="en-CA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9FE5-7A91-44A1-81DB-F56980F2C066}" type="slidenum">
              <a:rPr lang="en-US"/>
              <a:pPr/>
              <a:t>45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Message Integrity Controls</a:t>
            </a:r>
            <a:endParaRPr lang="en-CA" dirty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fontScale="92500"/>
          </a:bodyPr>
          <a:lstStyle/>
          <a:p>
            <a:pPr>
              <a:lnSpc>
                <a:spcPct val="84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u="sng" dirty="0" smtClean="0"/>
              <a:t>Integrity</a:t>
            </a:r>
            <a:endParaRPr lang="en-CA" sz="2400" u="sng" dirty="0"/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A message has not been altered or corrupted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Checksums, parity values and CRC (cyclic redundancy checks) all provide basic message integrity verification codes.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One-way hashes (message digests)</a:t>
            </a:r>
          </a:p>
          <a:p>
            <a:pPr>
              <a:lnSpc>
                <a:spcPct val="84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u="sng" dirty="0" smtClean="0"/>
              <a:t>Authenticity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The </a:t>
            </a:r>
            <a:r>
              <a:rPr lang="en-CA" sz="2400" dirty="0"/>
              <a:t>sender is who it should be, and the message is not a forgery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The message is not a replay of a previous message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The message is sent to the intended recipient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Digital </a:t>
            </a:r>
            <a:r>
              <a:rPr lang="en-CA" sz="2400" dirty="0"/>
              <a:t>signatures </a:t>
            </a:r>
            <a:r>
              <a:rPr lang="en-CA" sz="2400" dirty="0" smtClean="0"/>
              <a:t>and message authentication codes (MAC)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01252F6-58A4-4DEC-8C86-994AB79A5026}" type="slidenum">
              <a:rPr lang="en-US"/>
              <a:pPr/>
              <a:t>46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Hash Functions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lnSpc>
                <a:spcPct val="84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 message digest is a shorter version of the plaintext used in verifying message integrity</a:t>
            </a:r>
          </a:p>
          <a:p>
            <a:pPr>
              <a:lnSpc>
                <a:spcPct val="84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b="1" dirty="0"/>
              <a:t>Goals: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One-way function, cannot be used to recreate the original text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No two messages should be able to create the same digest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It should be computationally infeasible to find a message that produces the same message digest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One way hash functions produce message digests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Examples:  MD5, SHA-1, HMAC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2E76C122-2F22-4389-AB00-5F961119C5D7}" type="slidenum">
              <a:rPr lang="en-US"/>
              <a:pPr/>
              <a:t>47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Message Digest</a:t>
            </a:r>
            <a:endParaRPr lang="en-US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5EBC-B10D-4583-A969-0D1DC2F7F928}" type="slidenum">
              <a:rPr lang="en-US" smtClean="0"/>
              <a:pPr/>
              <a:t>48</a:t>
            </a:fld>
            <a:endParaRPr lang="en-US"/>
          </a:p>
        </p:txBody>
      </p:sp>
      <p:grpSp>
        <p:nvGrpSpPr>
          <p:cNvPr id="3" name="Group 27"/>
          <p:cNvGrpSpPr/>
          <p:nvPr/>
        </p:nvGrpSpPr>
        <p:grpSpPr>
          <a:xfrm>
            <a:off x="642910" y="1785926"/>
            <a:ext cx="1500198" cy="2079623"/>
            <a:chOff x="642910" y="1785926"/>
            <a:chExt cx="1500198" cy="2079623"/>
          </a:xfrm>
        </p:grpSpPr>
        <p:pic>
          <p:nvPicPr>
            <p:cNvPr id="99330" name="Picture 2" descr="C:\Documents and Settings\Ann Marie\Local Settings\Temporary Internet Files\Content.IE5\GIWI27YY\MCj0440504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087" y="2036749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42910" y="1785926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Alice</a:t>
              </a:r>
              <a:endParaRPr lang="en-US" sz="1600" dirty="0"/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7215206" y="1857364"/>
            <a:ext cx="1519238" cy="2114552"/>
            <a:chOff x="7215206" y="1857364"/>
            <a:chExt cx="1519238" cy="2114552"/>
          </a:xfrm>
        </p:grpSpPr>
        <p:pic>
          <p:nvPicPr>
            <p:cNvPr id="99331" name="Picture 3" descr="C:\Documents and Settings\Ann Marie\Local Settings\Temporary Internet Files\Content.IE5\GXQRWLAF\MCj0440512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86644" y="2143116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7215206" y="1857364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Bob</a:t>
              </a:r>
              <a:endParaRPr lang="en-US" sz="1600" dirty="0"/>
            </a:p>
          </p:txBody>
        </p:sp>
      </p:grpSp>
      <p:sp>
        <p:nvSpPr>
          <p:cNvPr id="18" name="Flowchart: Document 17"/>
          <p:cNvSpPr/>
          <p:nvPr/>
        </p:nvSpPr>
        <p:spPr bwMode="auto">
          <a:xfrm>
            <a:off x="2285984" y="2428868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 = Message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cxnSp>
        <p:nvCxnSpPr>
          <p:cNvPr id="25" name="Straight Arrow Connector 24"/>
          <p:cNvCxnSpPr>
            <a:stCxn id="18" idx="2"/>
            <a:endCxn id="26" idx="0"/>
          </p:cNvCxnSpPr>
          <p:nvPr/>
        </p:nvCxnSpPr>
        <p:spPr bwMode="auto">
          <a:xfrm rot="5400000">
            <a:off x="2583841" y="3262510"/>
            <a:ext cx="33298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6" idx="3"/>
            <a:endCxn id="48" idx="1"/>
          </p:cNvCxnSpPr>
          <p:nvPr/>
        </p:nvCxnSpPr>
        <p:spPr bwMode="auto">
          <a:xfrm>
            <a:off x="3214678" y="3643314"/>
            <a:ext cx="21431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Flowchart: Document 28"/>
          <p:cNvSpPr/>
          <p:nvPr/>
        </p:nvSpPr>
        <p:spPr bwMode="auto">
          <a:xfrm>
            <a:off x="5357818" y="2428868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 Message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26" name="Flowchart: Card 25"/>
          <p:cNvSpPr/>
          <p:nvPr/>
        </p:nvSpPr>
        <p:spPr bwMode="auto">
          <a:xfrm>
            <a:off x="2285984" y="3429000"/>
            <a:ext cx="928694" cy="428628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Hash1</a:t>
            </a:r>
          </a:p>
        </p:txBody>
      </p:sp>
      <p:sp>
        <p:nvSpPr>
          <p:cNvPr id="43" name="Flowchart: Card 42"/>
          <p:cNvSpPr/>
          <p:nvPr/>
        </p:nvSpPr>
        <p:spPr bwMode="auto">
          <a:xfrm>
            <a:off x="5357818" y="1714488"/>
            <a:ext cx="928694" cy="428628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Hash2</a:t>
            </a:r>
          </a:p>
        </p:txBody>
      </p:sp>
      <p:cxnSp>
        <p:nvCxnSpPr>
          <p:cNvPr id="44" name="Straight Arrow Connector 43"/>
          <p:cNvCxnSpPr>
            <a:stCxn id="29" idx="0"/>
            <a:endCxn id="43" idx="2"/>
          </p:cNvCxnSpPr>
          <p:nvPr/>
        </p:nvCxnSpPr>
        <p:spPr bwMode="auto">
          <a:xfrm rot="5400000" flipH="1" flipV="1">
            <a:off x="5679289" y="2285992"/>
            <a:ext cx="28575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Flowchart: Card 47"/>
          <p:cNvSpPr/>
          <p:nvPr/>
        </p:nvSpPr>
        <p:spPr bwMode="auto">
          <a:xfrm>
            <a:off x="5357818" y="3429000"/>
            <a:ext cx="928694" cy="428628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Hash1</a:t>
            </a:r>
          </a:p>
        </p:txBody>
      </p:sp>
      <p:cxnSp>
        <p:nvCxnSpPr>
          <p:cNvPr id="52" name="Curved Connector 51"/>
          <p:cNvCxnSpPr>
            <a:stCxn id="43" idx="3"/>
            <a:endCxn id="48" idx="3"/>
          </p:cNvCxnSpPr>
          <p:nvPr/>
        </p:nvCxnSpPr>
        <p:spPr bwMode="auto">
          <a:xfrm>
            <a:off x="6286512" y="1928802"/>
            <a:ext cx="1588" cy="1714512"/>
          </a:xfrm>
          <a:prstGeom prst="curvedConnector3">
            <a:avLst>
              <a:gd name="adj1" fmla="val 1439546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6500826" y="2643182"/>
            <a:ext cx="928694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Same?</a:t>
            </a:r>
            <a:endParaRPr lang="en-US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428596" y="4929198"/>
            <a:ext cx="5715040" cy="129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1400" dirty="0" smtClean="0"/>
              <a:t>Alice generates message digest Hash1 from P</a:t>
            </a:r>
          </a:p>
          <a:p>
            <a:pPr marL="457200" indent="-457200">
              <a:buAutoNum type="arabicPeriod"/>
            </a:pPr>
            <a:r>
              <a:rPr lang="en-US" sz="1400" dirty="0" smtClean="0"/>
              <a:t>Alice sends P and Hash1 to Bob</a:t>
            </a:r>
          </a:p>
          <a:p>
            <a:pPr marL="457200" indent="-457200">
              <a:buFontTx/>
              <a:buAutoNum type="arabicPeriod"/>
            </a:pPr>
            <a:r>
              <a:rPr lang="en-US" sz="1400" dirty="0" smtClean="0"/>
              <a:t>Bob generates message digest hash2 from P</a:t>
            </a:r>
          </a:p>
          <a:p>
            <a:pPr marL="457200" indent="-457200">
              <a:buFontTx/>
              <a:buAutoNum type="arabicPeriod"/>
            </a:pPr>
            <a:r>
              <a:rPr lang="en-US" sz="1400" dirty="0" smtClean="0"/>
              <a:t>Bob compares hash1 and hash2.  If they are the same, Bob knows message P has not changed</a:t>
            </a:r>
            <a:endParaRPr lang="en-US" sz="1400" dirty="0"/>
          </a:p>
        </p:txBody>
      </p:sp>
      <p:cxnSp>
        <p:nvCxnSpPr>
          <p:cNvPr id="85" name="Straight Arrow Connector 84"/>
          <p:cNvCxnSpPr>
            <a:stCxn id="18" idx="3"/>
            <a:endCxn id="29" idx="1"/>
          </p:cNvCxnSpPr>
          <p:nvPr/>
        </p:nvCxnSpPr>
        <p:spPr bwMode="auto">
          <a:xfrm>
            <a:off x="3214678" y="2786058"/>
            <a:ext cx="21431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6" grpId="0" animBg="1"/>
      <p:bldP spid="43" grpId="0" animBg="1"/>
      <p:bldP spid="48" grpId="0" animBg="1"/>
      <p:bldP spid="5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Hash Functions</a:t>
            </a:r>
            <a:br>
              <a:rPr lang="en-CA"/>
            </a:br>
            <a:r>
              <a:rPr lang="en-CA"/>
              <a:t>Terminology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Message digest:  a condensed representation of a message (think Reader’s Digest)</a:t>
            </a:r>
            <a:r>
              <a:rPr lang="ar-SA" sz="2800" dirty="0">
                <a:cs typeface="Arial" charset="0"/>
              </a:rPr>
              <a:t>‏</a:t>
            </a:r>
            <a:endParaRPr lang="en-CA" sz="2800" dirty="0"/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Collision:  when two messages create the same message digest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One-way hash:  a hash function that produces a message digest that cannot be reversed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This is why the passwords in a password file cannot be “decrypted”.  Because the password file contains a hash of the original password.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08C50A6-44A2-4334-92B8-6E0BAFE34D2C}" type="slidenum">
              <a:rPr lang="en-US"/>
              <a:pPr/>
              <a:t>49</a:t>
            </a:fld>
            <a:endParaRPr lang="en-US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6100" y="188913"/>
            <a:ext cx="798513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vs. Private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Symmetric Key Cryptography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Sender and receiver share a secret key pair</a:t>
            </a:r>
          </a:p>
          <a:p>
            <a:r>
              <a:rPr lang="en-US" dirty="0" smtClean="0"/>
              <a:t>One key for encryption, one for decryption</a:t>
            </a:r>
          </a:p>
          <a:p>
            <a:r>
              <a:rPr lang="en-US" dirty="0" smtClean="0"/>
              <a:t>Both parties know both keys</a:t>
            </a:r>
          </a:p>
          <a:p>
            <a:r>
              <a:rPr lang="en-US" dirty="0" smtClean="0"/>
              <a:t>AKA:</a:t>
            </a:r>
          </a:p>
          <a:p>
            <a:pPr lvl="1"/>
            <a:r>
              <a:rPr lang="en-US" dirty="0" smtClean="0"/>
              <a:t>Private Key Cryptography</a:t>
            </a:r>
          </a:p>
          <a:p>
            <a:pPr lvl="1"/>
            <a:r>
              <a:rPr lang="en-US" dirty="0" smtClean="0"/>
              <a:t>Secret Key Cryptography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Public Key Cryptography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a private and public key</a:t>
            </a:r>
          </a:p>
          <a:p>
            <a:r>
              <a:rPr lang="en-US" dirty="0" smtClean="0"/>
              <a:t>The public key is “published”, the private key is kept in a key vault</a:t>
            </a:r>
          </a:p>
          <a:p>
            <a:r>
              <a:rPr lang="en-US" dirty="0" smtClean="0"/>
              <a:t>The sender encrypts with the RECIEVER’s public key</a:t>
            </a:r>
          </a:p>
          <a:p>
            <a:r>
              <a:rPr lang="en-US" dirty="0" smtClean="0"/>
              <a:t>The receiver decrypts with their private key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MD5</a:t>
            </a:r>
            <a:endParaRPr lang="en-CA" dirty="0"/>
          </a:p>
        </p:txBody>
      </p:sp>
      <p:sp>
        <p:nvSpPr>
          <p:cNvPr id="5017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Developed by Ronald </a:t>
            </a:r>
            <a:r>
              <a:rPr lang="en-CA" sz="2800" dirty="0" err="1"/>
              <a:t>Rivest</a:t>
            </a:r>
            <a:r>
              <a:rPr lang="en-CA" sz="2800" dirty="0"/>
              <a:t> (of RSA fame) in 1991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MD2 – produced a 128-bit digest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MD3, and MD4 had a short lifespan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MD5 is fast and resilient to attack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Produces a 128-bit message digest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Messages are produced using 512-bit blocks, and four rounds of transformation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F91BE33-2AB7-4269-8670-84DDC214070D}" type="slidenum">
              <a:rPr lang="en-US"/>
              <a:pPr/>
              <a:t>50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Secure </a:t>
            </a:r>
            <a:r>
              <a:rPr lang="en-CA" dirty="0"/>
              <a:t>Hash Algorithm (SHA-1)</a:t>
            </a:r>
            <a:r>
              <a:rPr lang="ar-SA" dirty="0">
                <a:cs typeface="Arial" charset="0"/>
              </a:rPr>
              <a:t>‏</a:t>
            </a:r>
            <a:endParaRPr lang="en-CA" dirty="0"/>
          </a:p>
        </p:txBody>
      </p:sp>
      <p:sp>
        <p:nvSpPr>
          <p:cNvPr id="5120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Functions similar to MD5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Creates a fixed-size 160-bit message digest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Processes messages in 512-bit blocks, by padding the message if necessary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2E927EB-D314-4A8D-98FD-8CE917BD3C84}" type="slidenum">
              <a:rPr lang="en-US"/>
              <a:pPr/>
              <a:t>51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Digital Signatures, DSS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The Digital Security Standard (DSS)</a:t>
            </a:r>
            <a:r>
              <a:rPr lang="ar-SA">
                <a:cs typeface="Arial" charset="0"/>
              </a:rPr>
              <a:t>‏</a:t>
            </a:r>
            <a:endParaRPr lang="en-CA"/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Published by NIST in the Federal Information Processing Standard (FIPS) 186-1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Specifies two algorithms that are acceptable in its standard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RSA Digital Signature Algorithm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DSA Digital Signature Algorithm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2C756EB-0BDF-43D8-BF81-3BE6FFDF31F5}" type="slidenum">
              <a:rPr lang="en-US"/>
              <a:pPr/>
              <a:t>52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Public Key Signature Scheme</a:t>
            </a:r>
            <a:endParaRPr lang="en-US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5EBC-B10D-4583-A969-0D1DC2F7F928}" type="slidenum">
              <a:rPr lang="en-US" smtClean="0"/>
              <a:pPr/>
              <a:t>53</a:t>
            </a:fld>
            <a:endParaRPr lang="en-US"/>
          </a:p>
        </p:txBody>
      </p:sp>
      <p:grpSp>
        <p:nvGrpSpPr>
          <p:cNvPr id="3" name="Group 27"/>
          <p:cNvGrpSpPr/>
          <p:nvPr/>
        </p:nvGrpSpPr>
        <p:grpSpPr>
          <a:xfrm>
            <a:off x="642910" y="1785926"/>
            <a:ext cx="1500198" cy="2079623"/>
            <a:chOff x="642910" y="1785926"/>
            <a:chExt cx="1500198" cy="2079623"/>
          </a:xfrm>
        </p:grpSpPr>
        <p:pic>
          <p:nvPicPr>
            <p:cNvPr id="99330" name="Picture 2" descr="C:\Documents and Settings\Ann Marie\Local Settings\Temporary Internet Files\Content.IE5\GIWI27YY\MCj0440504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087" y="2036749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42910" y="1785926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Alice</a:t>
              </a:r>
              <a:endParaRPr lang="en-US" sz="1600" dirty="0"/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7215206" y="1857364"/>
            <a:ext cx="1519238" cy="2114552"/>
            <a:chOff x="7215206" y="1857364"/>
            <a:chExt cx="1519238" cy="2114552"/>
          </a:xfrm>
        </p:grpSpPr>
        <p:pic>
          <p:nvPicPr>
            <p:cNvPr id="99331" name="Picture 3" descr="C:\Documents and Settings\Ann Marie\Local Settings\Temporary Internet Files\Content.IE5\GXQRWLAF\MCj0440512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86644" y="2143116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7215206" y="1857364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Bob</a:t>
              </a:r>
              <a:endParaRPr lang="en-US" sz="1600" dirty="0"/>
            </a:p>
          </p:txBody>
        </p:sp>
      </p:grpSp>
      <p:sp>
        <p:nvSpPr>
          <p:cNvPr id="18" name="Flowchart: Document 17"/>
          <p:cNvSpPr/>
          <p:nvPr/>
        </p:nvSpPr>
        <p:spPr bwMode="auto">
          <a:xfrm>
            <a:off x="2285984" y="2428868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 = Message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cxnSp>
        <p:nvCxnSpPr>
          <p:cNvPr id="25" name="Straight Arrow Connector 24"/>
          <p:cNvCxnSpPr>
            <a:stCxn id="18" idx="2"/>
            <a:endCxn id="26" idx="0"/>
          </p:cNvCxnSpPr>
          <p:nvPr/>
        </p:nvCxnSpPr>
        <p:spPr bwMode="auto">
          <a:xfrm rot="5400000">
            <a:off x="2583841" y="3262510"/>
            <a:ext cx="33298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36" idx="3"/>
            <a:endCxn id="40" idx="1"/>
          </p:cNvCxnSpPr>
          <p:nvPr/>
        </p:nvCxnSpPr>
        <p:spPr bwMode="auto">
          <a:xfrm>
            <a:off x="3214678" y="4500570"/>
            <a:ext cx="21431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Flowchart: Document 28"/>
          <p:cNvSpPr/>
          <p:nvPr/>
        </p:nvSpPr>
        <p:spPr bwMode="auto">
          <a:xfrm>
            <a:off x="5357818" y="2428868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 Message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14612" y="3929066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E(Hash1, </a:t>
            </a:r>
            <a:r>
              <a:rPr lang="en-US" sz="1600" dirty="0" err="1" smtClean="0"/>
              <a:t>K</a:t>
            </a:r>
            <a:r>
              <a:rPr lang="en-US" sz="1600" baseline="-25000" dirty="0" err="1" smtClean="0"/>
              <a:t>priv.A</a:t>
            </a:r>
            <a:r>
              <a:rPr lang="en-US" sz="1600" dirty="0" smtClean="0"/>
              <a:t>)</a:t>
            </a:r>
          </a:p>
        </p:txBody>
      </p:sp>
      <p:sp>
        <p:nvSpPr>
          <p:cNvPr id="26" name="Flowchart: Card 25"/>
          <p:cNvSpPr/>
          <p:nvPr/>
        </p:nvSpPr>
        <p:spPr bwMode="auto">
          <a:xfrm>
            <a:off x="2285984" y="3429000"/>
            <a:ext cx="928694" cy="428628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Hash1</a:t>
            </a:r>
          </a:p>
        </p:txBody>
      </p:sp>
      <p:sp>
        <p:nvSpPr>
          <p:cNvPr id="36" name="Flowchart: Card 35"/>
          <p:cNvSpPr/>
          <p:nvPr/>
        </p:nvSpPr>
        <p:spPr bwMode="auto">
          <a:xfrm>
            <a:off x="2285984" y="4286256"/>
            <a:ext cx="928694" cy="428628"/>
          </a:xfrm>
          <a:prstGeom prst="flowChartPunchedCard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ea typeface="ＭＳ Ｐゴシック" pitchFamily="-16" charset="-128"/>
              </a:rPr>
              <a:t>Sig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40" name="Flowchart: Card 39"/>
          <p:cNvSpPr/>
          <p:nvPr/>
        </p:nvSpPr>
        <p:spPr bwMode="auto">
          <a:xfrm>
            <a:off x="5357818" y="4286256"/>
            <a:ext cx="928694" cy="428628"/>
          </a:xfrm>
          <a:prstGeom prst="flowChartPunchedCard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ea typeface="ＭＳ Ｐゴシック" pitchFamily="-16" charset="-128"/>
              </a:rPr>
              <a:t>Sig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cxnSp>
        <p:nvCxnSpPr>
          <p:cNvPr id="41" name="Straight Arrow Connector 40"/>
          <p:cNvCxnSpPr>
            <a:stCxn id="26" idx="2"/>
            <a:endCxn id="36" idx="0"/>
          </p:cNvCxnSpPr>
          <p:nvPr/>
        </p:nvCxnSpPr>
        <p:spPr bwMode="auto">
          <a:xfrm rot="5400000">
            <a:off x="2536017" y="4071942"/>
            <a:ext cx="42862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Flowchart: Card 42"/>
          <p:cNvSpPr/>
          <p:nvPr/>
        </p:nvSpPr>
        <p:spPr bwMode="auto">
          <a:xfrm>
            <a:off x="5357818" y="1714488"/>
            <a:ext cx="928694" cy="428628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Hash2</a:t>
            </a:r>
          </a:p>
        </p:txBody>
      </p:sp>
      <p:cxnSp>
        <p:nvCxnSpPr>
          <p:cNvPr id="44" name="Straight Arrow Connector 43"/>
          <p:cNvCxnSpPr>
            <a:stCxn id="29" idx="0"/>
            <a:endCxn id="43" idx="2"/>
          </p:cNvCxnSpPr>
          <p:nvPr/>
        </p:nvCxnSpPr>
        <p:spPr bwMode="auto">
          <a:xfrm rot="5400000" flipH="1" flipV="1">
            <a:off x="5679289" y="2285992"/>
            <a:ext cx="28575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5715008" y="3929066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 D(C, </a:t>
            </a:r>
            <a:r>
              <a:rPr lang="en-US" sz="1600" dirty="0" err="1" smtClean="0"/>
              <a:t>K</a:t>
            </a:r>
            <a:r>
              <a:rPr lang="en-US" sz="1600" baseline="-25000" dirty="0" err="1" smtClean="0"/>
              <a:t>pub,A</a:t>
            </a:r>
            <a:r>
              <a:rPr lang="en-US" sz="1600" dirty="0" smtClean="0"/>
              <a:t>)</a:t>
            </a:r>
          </a:p>
        </p:txBody>
      </p:sp>
      <p:cxnSp>
        <p:nvCxnSpPr>
          <p:cNvPr id="47" name="Straight Arrow Connector 46"/>
          <p:cNvCxnSpPr>
            <a:stCxn id="40" idx="0"/>
            <a:endCxn id="48" idx="2"/>
          </p:cNvCxnSpPr>
          <p:nvPr/>
        </p:nvCxnSpPr>
        <p:spPr bwMode="auto">
          <a:xfrm rot="5400000" flipH="1" flipV="1">
            <a:off x="5607851" y="4071942"/>
            <a:ext cx="42862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Flowchart: Card 47"/>
          <p:cNvSpPr/>
          <p:nvPr/>
        </p:nvSpPr>
        <p:spPr bwMode="auto">
          <a:xfrm>
            <a:off x="5357818" y="3429000"/>
            <a:ext cx="928694" cy="428628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Hash1</a:t>
            </a:r>
          </a:p>
        </p:txBody>
      </p:sp>
      <p:cxnSp>
        <p:nvCxnSpPr>
          <p:cNvPr id="52" name="Curved Connector 51"/>
          <p:cNvCxnSpPr>
            <a:stCxn id="43" idx="3"/>
            <a:endCxn id="48" idx="3"/>
          </p:cNvCxnSpPr>
          <p:nvPr/>
        </p:nvCxnSpPr>
        <p:spPr bwMode="auto">
          <a:xfrm>
            <a:off x="6286512" y="1928802"/>
            <a:ext cx="1588" cy="1714512"/>
          </a:xfrm>
          <a:prstGeom prst="curvedConnector3">
            <a:avLst>
              <a:gd name="adj1" fmla="val 1439546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6500826" y="2643182"/>
            <a:ext cx="928694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Same?</a:t>
            </a:r>
            <a:endParaRPr lang="en-US" sz="1100" dirty="0"/>
          </a:p>
        </p:txBody>
      </p:sp>
      <p:sp>
        <p:nvSpPr>
          <p:cNvPr id="62" name="TextBox 61"/>
          <p:cNvSpPr txBox="1"/>
          <p:nvPr/>
        </p:nvSpPr>
        <p:spPr>
          <a:xfrm>
            <a:off x="-32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accent6"/>
                </a:solidFill>
              </a:rPr>
              <a:t>Alice Key Vault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Private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priv,A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43670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>
                <a:solidFill>
                  <a:schemeClr val="accent6"/>
                </a:solidFill>
              </a:rPr>
              <a:t>Bob  Key Vault</a:t>
            </a:r>
            <a:endParaRPr lang="en-US" sz="1100" u="sng" baseline="-25000" dirty="0" smtClean="0">
              <a:solidFill>
                <a:schemeClr val="accent6"/>
              </a:solidFill>
            </a:endParaRPr>
          </a:p>
          <a:p>
            <a:pPr algn="r"/>
            <a:r>
              <a:rPr lang="en-US" sz="1600" dirty="0" smtClean="0">
                <a:solidFill>
                  <a:schemeClr val="accent6"/>
                </a:solidFill>
              </a:rPr>
              <a:t>Private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priv,B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14678" y="-24"/>
            <a:ext cx="2500330" cy="9294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solidFill>
                  <a:schemeClr val="accent6"/>
                </a:solidFill>
              </a:rPr>
              <a:t>Public Keys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Alice’s Public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pub,A</a:t>
            </a:r>
            <a:endParaRPr lang="en-US" sz="1100" baseline="-25000" dirty="0" smtClean="0">
              <a:solidFill>
                <a:schemeClr val="accent6"/>
              </a:solidFill>
            </a:endParaRP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Bob’s Public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pub,B</a:t>
            </a:r>
            <a:endParaRPr lang="en-US" sz="1100" baseline="-25000" dirty="0" smtClean="0">
              <a:solidFill>
                <a:schemeClr val="accent6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8596" y="4929198"/>
            <a:ext cx="5715040" cy="185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1400" dirty="0" smtClean="0"/>
              <a:t>Alice generates message digest Hash1 from P</a:t>
            </a:r>
          </a:p>
          <a:p>
            <a:pPr marL="457200" indent="-457200">
              <a:buAutoNum type="arabicPeriod"/>
            </a:pPr>
            <a:r>
              <a:rPr lang="en-US" sz="1400" dirty="0" smtClean="0"/>
              <a:t>Alice encrypts Hash1 with her private key to generate signature</a:t>
            </a:r>
          </a:p>
          <a:p>
            <a:pPr marL="457200" indent="-457200">
              <a:buAutoNum type="arabicPeriod"/>
            </a:pPr>
            <a:r>
              <a:rPr lang="en-US" sz="1400" dirty="0" smtClean="0"/>
              <a:t>Alice sends </a:t>
            </a:r>
            <a:r>
              <a:rPr lang="en-US" sz="1400" dirty="0" err="1" smtClean="0"/>
              <a:t>P+Sig</a:t>
            </a:r>
            <a:r>
              <a:rPr lang="en-US" sz="1400" dirty="0" smtClean="0"/>
              <a:t> to Bob</a:t>
            </a:r>
          </a:p>
          <a:p>
            <a:pPr marL="457200" indent="-457200">
              <a:buFontTx/>
              <a:buAutoNum type="arabicPeriod"/>
            </a:pPr>
            <a:r>
              <a:rPr lang="en-US" sz="1400" dirty="0" smtClean="0"/>
              <a:t>Bob uses Alice’s public key to decrypt sig to hash1</a:t>
            </a:r>
          </a:p>
          <a:p>
            <a:pPr marL="457200" indent="-457200">
              <a:buFontTx/>
              <a:buAutoNum type="arabicPeriod"/>
            </a:pPr>
            <a:r>
              <a:rPr lang="en-US" sz="1400" dirty="0" smtClean="0"/>
              <a:t>Bob generates message digest hash2 from P</a:t>
            </a:r>
          </a:p>
          <a:p>
            <a:pPr marL="457200" indent="-457200">
              <a:buFontTx/>
              <a:buAutoNum type="arabicPeriod"/>
            </a:pPr>
            <a:r>
              <a:rPr lang="en-US" sz="1400" dirty="0" smtClean="0"/>
              <a:t>Bob compares hash1 and hash2.  If they are the same, Bob knows message P came from Alice</a:t>
            </a:r>
            <a:endParaRPr lang="en-US" sz="1400" dirty="0"/>
          </a:p>
        </p:txBody>
      </p:sp>
      <p:cxnSp>
        <p:nvCxnSpPr>
          <p:cNvPr id="85" name="Straight Arrow Connector 84"/>
          <p:cNvCxnSpPr>
            <a:stCxn id="18" idx="3"/>
            <a:endCxn id="29" idx="1"/>
          </p:cNvCxnSpPr>
          <p:nvPr/>
        </p:nvCxnSpPr>
        <p:spPr bwMode="auto">
          <a:xfrm>
            <a:off x="3214678" y="2786058"/>
            <a:ext cx="214314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/>
      <p:bldP spid="26" grpId="0" animBg="1"/>
      <p:bldP spid="36" grpId="0" animBg="1"/>
      <p:bldP spid="40" grpId="0" animBg="1"/>
      <p:bldP spid="43" grpId="0" animBg="1"/>
      <p:bldP spid="45" grpId="0"/>
      <p:bldP spid="48" grpId="0" animBg="1"/>
      <p:bldP spid="5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Signed and Encrypted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5EBC-B10D-4583-A969-0D1DC2F7F928}" type="slidenum">
              <a:rPr lang="en-US" smtClean="0"/>
              <a:pPr/>
              <a:t>54</a:t>
            </a:fld>
            <a:endParaRPr lang="en-US"/>
          </a:p>
        </p:txBody>
      </p:sp>
      <p:grpSp>
        <p:nvGrpSpPr>
          <p:cNvPr id="3" name="Group 27"/>
          <p:cNvGrpSpPr/>
          <p:nvPr/>
        </p:nvGrpSpPr>
        <p:grpSpPr>
          <a:xfrm>
            <a:off x="642910" y="1785926"/>
            <a:ext cx="1500198" cy="2079623"/>
            <a:chOff x="642910" y="1785926"/>
            <a:chExt cx="1500198" cy="2079623"/>
          </a:xfrm>
        </p:grpSpPr>
        <p:pic>
          <p:nvPicPr>
            <p:cNvPr id="99330" name="Picture 2" descr="C:\Documents and Settings\Ann Marie\Local Settings\Temporary Internet Files\Content.IE5\GIWI27YY\MCj0440504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087" y="2036749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42910" y="1785926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Alice</a:t>
              </a:r>
              <a:endParaRPr lang="en-US" sz="1600" dirty="0"/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7215206" y="1857364"/>
            <a:ext cx="1519238" cy="2114552"/>
            <a:chOff x="7215206" y="1857364"/>
            <a:chExt cx="1519238" cy="2114552"/>
          </a:xfrm>
        </p:grpSpPr>
        <p:pic>
          <p:nvPicPr>
            <p:cNvPr id="99331" name="Picture 3" descr="C:\Documents and Settings\Ann Marie\Local Settings\Temporary Internet Files\Content.IE5\GXQRWLAF\MCj0440512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86644" y="2143116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7215206" y="1857364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Bob</a:t>
              </a:r>
              <a:endParaRPr lang="en-US" sz="1600" dirty="0"/>
            </a:p>
          </p:txBody>
        </p:sp>
      </p:grpSp>
      <p:sp>
        <p:nvSpPr>
          <p:cNvPr id="18" name="Flowchart: Document 17"/>
          <p:cNvSpPr/>
          <p:nvPr/>
        </p:nvSpPr>
        <p:spPr bwMode="auto">
          <a:xfrm>
            <a:off x="2214546" y="157161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 = Message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sp>
        <p:nvSpPr>
          <p:cNvPr id="21" name="Flowchart: Document 20"/>
          <p:cNvSpPr/>
          <p:nvPr/>
        </p:nvSpPr>
        <p:spPr bwMode="auto">
          <a:xfrm>
            <a:off x="2214546" y="2643182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ea typeface="ＭＳ Ｐゴシック" pitchFamily="-16" charset="-128"/>
              </a:rPr>
              <a:t>C = </a:t>
            </a:r>
            <a:r>
              <a:rPr lang="en-US" sz="1050" dirty="0" err="1" smtClean="0">
                <a:ea typeface="ＭＳ Ｐゴシック" pitchFamily="-16" charset="-128"/>
              </a:rPr>
              <a:t>Ciphertext</a:t>
            </a:r>
            <a:r>
              <a:rPr lang="en-US" sz="105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25" name="Straight Arrow Connector 24"/>
          <p:cNvCxnSpPr>
            <a:stCxn id="18" idx="2"/>
            <a:endCxn id="21" idx="0"/>
          </p:cNvCxnSpPr>
          <p:nvPr/>
        </p:nvCxnSpPr>
        <p:spPr bwMode="auto">
          <a:xfrm rot="5400000">
            <a:off x="2476684" y="2440973"/>
            <a:ext cx="40441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1" idx="3"/>
            <a:endCxn id="30" idx="1"/>
          </p:cNvCxnSpPr>
          <p:nvPr/>
        </p:nvCxnSpPr>
        <p:spPr bwMode="auto">
          <a:xfrm>
            <a:off x="3143240" y="3000372"/>
            <a:ext cx="29289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Flowchart: Document 28"/>
          <p:cNvSpPr/>
          <p:nvPr/>
        </p:nvSpPr>
        <p:spPr bwMode="auto">
          <a:xfrm>
            <a:off x="6072198" y="157161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 Message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30" name="Flowchart: Document 29"/>
          <p:cNvSpPr/>
          <p:nvPr/>
        </p:nvSpPr>
        <p:spPr bwMode="auto">
          <a:xfrm>
            <a:off x="6072198" y="2643182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00" dirty="0" smtClean="0">
                <a:ea typeface="ＭＳ Ｐゴシック" pitchFamily="-16" charset="-128"/>
              </a:rPr>
              <a:t>C = </a:t>
            </a:r>
            <a:r>
              <a:rPr lang="en-US" sz="1000" dirty="0" err="1" smtClean="0">
                <a:ea typeface="ＭＳ Ｐゴシック" pitchFamily="-16" charset="-128"/>
              </a:rPr>
              <a:t>Ciphertext</a:t>
            </a:r>
            <a:r>
              <a:rPr lang="en-US" sz="100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32" name="Straight Arrow Connector 31"/>
          <p:cNvCxnSpPr>
            <a:stCxn id="30" idx="0"/>
            <a:endCxn id="29" idx="2"/>
          </p:cNvCxnSpPr>
          <p:nvPr/>
        </p:nvCxnSpPr>
        <p:spPr bwMode="auto">
          <a:xfrm rot="5400000" flipH="1" flipV="1">
            <a:off x="6334336" y="2440973"/>
            <a:ext cx="40441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643174" y="2285992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E(P, </a:t>
            </a:r>
            <a:r>
              <a:rPr lang="en-US" sz="1600" dirty="0" err="1" smtClean="0"/>
              <a:t>K</a:t>
            </a:r>
            <a:r>
              <a:rPr lang="en-US" sz="1600" baseline="-25000" dirty="0" err="1" smtClean="0"/>
              <a:t>pub</a:t>
            </a:r>
            <a:r>
              <a:rPr lang="en-US" sz="1600" baseline="-25000" dirty="0" smtClean="0"/>
              <a:t>, B</a:t>
            </a:r>
            <a:r>
              <a:rPr lang="en-US" sz="1600" dirty="0" smtClean="0"/>
              <a:t>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286380" y="2285992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D(C, </a:t>
            </a:r>
            <a:r>
              <a:rPr lang="en-US" sz="1600" dirty="0" err="1" smtClean="0"/>
              <a:t>K</a:t>
            </a:r>
            <a:r>
              <a:rPr lang="en-US" sz="1600" baseline="-25000" dirty="0" err="1" smtClean="0"/>
              <a:t>priv</a:t>
            </a:r>
            <a:r>
              <a:rPr lang="en-US" sz="1600" baseline="-25000" dirty="0" smtClean="0"/>
              <a:t>, B</a:t>
            </a:r>
            <a:r>
              <a:rPr lang="en-US" sz="1600" dirty="0" smtClean="0"/>
              <a:t>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8596" y="5072074"/>
            <a:ext cx="6429420" cy="182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1200" dirty="0" smtClean="0"/>
              <a:t>Alice encrypts plaintext P with Bob’s public key to make </a:t>
            </a:r>
            <a:r>
              <a:rPr lang="en-US" sz="1200" dirty="0" err="1" smtClean="0"/>
              <a:t>ciphertext</a:t>
            </a:r>
            <a:r>
              <a:rPr lang="en-US" sz="1200" dirty="0" smtClean="0"/>
              <a:t> C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Alice creates a hash of cipher text C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Alice then encrypts with her private key to make a digital signature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Alice sends </a:t>
            </a:r>
            <a:r>
              <a:rPr lang="en-US" sz="1200" dirty="0" err="1" smtClean="0"/>
              <a:t>ciphertext</a:t>
            </a:r>
            <a:r>
              <a:rPr lang="en-US" sz="1200" dirty="0" smtClean="0"/>
              <a:t> C and signature to Bob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Bob decrypts signature with Alice’s public key to get Hash2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Bob calculates a hash of </a:t>
            </a:r>
            <a:r>
              <a:rPr lang="en-US" sz="1200" dirty="0" err="1" smtClean="0"/>
              <a:t>ciphertext</a:t>
            </a:r>
            <a:r>
              <a:rPr lang="en-US" sz="1200" dirty="0" smtClean="0"/>
              <a:t> C, </a:t>
            </a:r>
            <a:r>
              <a:rPr lang="en-US" sz="1200" dirty="0" err="1" smtClean="0"/>
              <a:t>HashC</a:t>
            </a:r>
            <a:endParaRPr lang="en-US" sz="1200" dirty="0" smtClean="0"/>
          </a:p>
          <a:p>
            <a:pPr marL="457200" indent="-457200">
              <a:buAutoNum type="arabicPeriod"/>
            </a:pPr>
            <a:r>
              <a:rPr lang="en-US" sz="1200" dirty="0" smtClean="0"/>
              <a:t>Bob compares Hash2 with </a:t>
            </a:r>
            <a:r>
              <a:rPr lang="en-US" sz="1200" dirty="0" err="1" smtClean="0"/>
              <a:t>HashC</a:t>
            </a:r>
            <a:r>
              <a:rPr lang="en-US" sz="1200" dirty="0" smtClean="0"/>
              <a:t>, and if they are the same…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Bob decrypts </a:t>
            </a:r>
            <a:r>
              <a:rPr lang="en-US" sz="1200" dirty="0" err="1" smtClean="0"/>
              <a:t>ciphertext</a:t>
            </a:r>
            <a:r>
              <a:rPr lang="en-US" sz="1200" dirty="0" smtClean="0"/>
              <a:t> C (because he now trusts it’s origin) using his private key</a:t>
            </a:r>
            <a:endParaRPr lang="en-US" sz="1200" dirty="0"/>
          </a:p>
        </p:txBody>
      </p:sp>
      <p:sp>
        <p:nvSpPr>
          <p:cNvPr id="27" name="Snip Single Corner Rectangle 26"/>
          <p:cNvSpPr/>
          <p:nvPr/>
        </p:nvSpPr>
        <p:spPr bwMode="auto">
          <a:xfrm>
            <a:off x="2214546" y="4214818"/>
            <a:ext cx="928694" cy="428628"/>
          </a:xfrm>
          <a:prstGeom prst="snip1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50" dirty="0" smtClean="0">
                <a:ea typeface="ＭＳ Ｐゴシック" pitchFamily="-16" charset="-128"/>
              </a:rPr>
              <a:t>Signature </a:t>
            </a:r>
          </a:p>
        </p:txBody>
      </p:sp>
      <p:cxnSp>
        <p:nvCxnSpPr>
          <p:cNvPr id="31" name="Straight Arrow Connector 30"/>
          <p:cNvCxnSpPr>
            <a:stCxn id="21" idx="2"/>
            <a:endCxn id="60" idx="0"/>
          </p:cNvCxnSpPr>
          <p:nvPr/>
        </p:nvCxnSpPr>
        <p:spPr bwMode="auto">
          <a:xfrm rot="5400000">
            <a:off x="2512403" y="3476824"/>
            <a:ext cx="33298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7" idx="0"/>
            <a:endCxn id="36" idx="2"/>
          </p:cNvCxnSpPr>
          <p:nvPr/>
        </p:nvCxnSpPr>
        <p:spPr bwMode="auto">
          <a:xfrm>
            <a:off x="3143240" y="4429132"/>
            <a:ext cx="29289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Flowchart: Document 33"/>
          <p:cNvSpPr/>
          <p:nvPr/>
        </p:nvSpPr>
        <p:spPr bwMode="auto">
          <a:xfrm>
            <a:off x="6072198" y="5143512"/>
            <a:ext cx="928694" cy="428628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Hash2</a:t>
            </a:r>
          </a:p>
        </p:txBody>
      </p:sp>
      <p:sp>
        <p:nvSpPr>
          <p:cNvPr id="36" name="Snip Single Corner Rectangle 35"/>
          <p:cNvSpPr/>
          <p:nvPr/>
        </p:nvSpPr>
        <p:spPr bwMode="auto">
          <a:xfrm>
            <a:off x="6072198" y="4214818"/>
            <a:ext cx="928694" cy="428628"/>
          </a:xfrm>
          <a:prstGeom prst="snip1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50" dirty="0" smtClean="0">
                <a:ea typeface="ＭＳ Ｐゴシック" pitchFamily="-16" charset="-128"/>
              </a:rPr>
              <a:t>Signature</a:t>
            </a:r>
          </a:p>
        </p:txBody>
      </p:sp>
      <p:cxnSp>
        <p:nvCxnSpPr>
          <p:cNvPr id="37" name="Straight Arrow Connector 36"/>
          <p:cNvCxnSpPr>
            <a:stCxn id="36" idx="1"/>
            <a:endCxn id="34" idx="0"/>
          </p:cNvCxnSpPr>
          <p:nvPr/>
        </p:nvCxnSpPr>
        <p:spPr bwMode="auto">
          <a:xfrm rot="5400000">
            <a:off x="6286512" y="4893479"/>
            <a:ext cx="50006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3143240" y="3643314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E(</a:t>
            </a:r>
            <a:r>
              <a:rPr lang="en-US" sz="1600" i="1" dirty="0" err="1" smtClean="0"/>
              <a:t>hashC</a:t>
            </a:r>
            <a:r>
              <a:rPr lang="en-US" sz="1600" dirty="0" smtClean="0"/>
              <a:t>, </a:t>
            </a:r>
            <a:r>
              <a:rPr lang="en-US" sz="1600" dirty="0" err="1" smtClean="0"/>
              <a:t>K</a:t>
            </a:r>
            <a:r>
              <a:rPr lang="en-US" sz="1600" baseline="-25000" dirty="0" err="1" smtClean="0"/>
              <a:t>priv</a:t>
            </a:r>
            <a:r>
              <a:rPr lang="en-US" sz="1600" baseline="-25000" dirty="0" smtClean="0"/>
              <a:t>, A</a:t>
            </a:r>
            <a:r>
              <a:rPr lang="en-US" sz="1600" dirty="0" smtClean="0"/>
              <a:t>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00826" y="4643446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D(Sig, </a:t>
            </a:r>
            <a:r>
              <a:rPr lang="en-US" sz="1600" dirty="0" err="1" smtClean="0"/>
              <a:t>K</a:t>
            </a:r>
            <a:r>
              <a:rPr lang="en-US" sz="1600" baseline="-25000" dirty="0" err="1" smtClean="0"/>
              <a:t>pub</a:t>
            </a:r>
            <a:r>
              <a:rPr lang="en-US" sz="1600" baseline="-25000" dirty="0" smtClean="0"/>
              <a:t>, A</a:t>
            </a:r>
            <a:r>
              <a:rPr lang="en-US" sz="1600" dirty="0" smtClean="0"/>
              <a:t>)</a:t>
            </a:r>
          </a:p>
        </p:txBody>
      </p:sp>
      <p:cxnSp>
        <p:nvCxnSpPr>
          <p:cNvPr id="53" name="Curved Connector 52"/>
          <p:cNvCxnSpPr>
            <a:stCxn id="34" idx="3"/>
            <a:endCxn id="56" idx="3"/>
          </p:cNvCxnSpPr>
          <p:nvPr/>
        </p:nvCxnSpPr>
        <p:spPr bwMode="auto">
          <a:xfrm flipV="1">
            <a:off x="7000892" y="3786190"/>
            <a:ext cx="1588" cy="1571636"/>
          </a:xfrm>
          <a:prstGeom prst="curvedConnector3">
            <a:avLst>
              <a:gd name="adj1" fmla="val 1439546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7286644" y="4214818"/>
            <a:ext cx="1143008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Same?</a:t>
            </a:r>
            <a:endParaRPr lang="en-US" sz="1100" dirty="0"/>
          </a:p>
        </p:txBody>
      </p:sp>
      <p:sp>
        <p:nvSpPr>
          <p:cNvPr id="56" name="Flowchart: Document 55"/>
          <p:cNvSpPr/>
          <p:nvPr/>
        </p:nvSpPr>
        <p:spPr bwMode="auto">
          <a:xfrm>
            <a:off x="6072198" y="3571876"/>
            <a:ext cx="928694" cy="428628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100" dirty="0" err="1" smtClean="0">
                <a:ea typeface="ＭＳ Ｐゴシック" pitchFamily="-16" charset="-128"/>
              </a:rPr>
              <a:t>HashC</a:t>
            </a:r>
            <a:endParaRPr lang="en-US" sz="1100" dirty="0" smtClean="0">
              <a:ea typeface="ＭＳ Ｐゴシック" pitchFamily="-16" charset="-128"/>
            </a:endParaRPr>
          </a:p>
        </p:txBody>
      </p:sp>
      <p:cxnSp>
        <p:nvCxnSpPr>
          <p:cNvPr id="57" name="Straight Arrow Connector 56"/>
          <p:cNvCxnSpPr>
            <a:stCxn id="30" idx="2"/>
            <a:endCxn id="56" idx="0"/>
          </p:cNvCxnSpPr>
          <p:nvPr/>
        </p:nvCxnSpPr>
        <p:spPr bwMode="auto">
          <a:xfrm rot="5400000">
            <a:off x="6405774" y="3441105"/>
            <a:ext cx="26154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Flowchart: Document 59"/>
          <p:cNvSpPr/>
          <p:nvPr/>
        </p:nvSpPr>
        <p:spPr bwMode="auto">
          <a:xfrm>
            <a:off x="2214546" y="3643314"/>
            <a:ext cx="928694" cy="428628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100" dirty="0" err="1" smtClean="0">
                <a:ea typeface="ＭＳ Ｐゴシック" pitchFamily="-16" charset="-128"/>
              </a:rPr>
              <a:t>HashC</a:t>
            </a:r>
            <a:endParaRPr lang="en-US" sz="1100" dirty="0" smtClean="0">
              <a:ea typeface="ＭＳ Ｐゴシック" pitchFamily="-16" charset="-128"/>
            </a:endParaRPr>
          </a:p>
        </p:txBody>
      </p:sp>
      <p:cxnSp>
        <p:nvCxnSpPr>
          <p:cNvPr id="63" name="Straight Arrow Connector 62"/>
          <p:cNvCxnSpPr>
            <a:stCxn id="60" idx="2"/>
            <a:endCxn id="27" idx="3"/>
          </p:cNvCxnSpPr>
          <p:nvPr/>
        </p:nvCxnSpPr>
        <p:spPr bwMode="auto">
          <a:xfrm rot="5400000">
            <a:off x="2593287" y="4129211"/>
            <a:ext cx="171213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-32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accent6"/>
                </a:solidFill>
              </a:rPr>
              <a:t>Alice Key Vault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Private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priv,A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643670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>
                <a:solidFill>
                  <a:schemeClr val="accent6"/>
                </a:solidFill>
              </a:rPr>
              <a:t>Bob  Key Vault</a:t>
            </a:r>
            <a:endParaRPr lang="en-US" sz="1100" u="sng" baseline="-25000" dirty="0" smtClean="0">
              <a:solidFill>
                <a:schemeClr val="accent6"/>
              </a:solidFill>
            </a:endParaRPr>
          </a:p>
          <a:p>
            <a:pPr algn="r"/>
            <a:r>
              <a:rPr lang="en-US" sz="1600" dirty="0" smtClean="0">
                <a:solidFill>
                  <a:schemeClr val="accent6"/>
                </a:solidFill>
              </a:rPr>
              <a:t>Private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priv,B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214678" y="-24"/>
            <a:ext cx="2500330" cy="9294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solidFill>
                  <a:schemeClr val="accent6"/>
                </a:solidFill>
              </a:rPr>
              <a:t>Public Keys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Alice’s Public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pub,A</a:t>
            </a:r>
            <a:endParaRPr lang="en-US" sz="1100" baseline="-25000" dirty="0" smtClean="0">
              <a:solidFill>
                <a:schemeClr val="accent6"/>
              </a:solidFill>
            </a:endParaRP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Bob’s Public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pub,B</a:t>
            </a:r>
            <a:endParaRPr lang="en-US" sz="1100" baseline="-25000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 animBg="1"/>
      <p:bldP spid="30" grpId="0" animBg="1"/>
      <p:bldP spid="35" grpId="0"/>
      <p:bldP spid="38" grpId="0"/>
      <p:bldP spid="27" grpId="0" animBg="1"/>
      <p:bldP spid="34" grpId="0" animBg="1"/>
      <p:bldP spid="36" grpId="0" animBg="1"/>
      <p:bldP spid="51" grpId="0"/>
      <p:bldP spid="52" grpId="0"/>
      <p:bldP spid="55" grpId="0" animBg="1"/>
      <p:bldP spid="56" grpId="0" animBg="1"/>
      <p:bldP spid="6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HMAC</a:t>
            </a:r>
            <a:endParaRPr lang="en-CA" dirty="0"/>
          </a:p>
        </p:txBody>
      </p:sp>
      <p:sp>
        <p:nvSpPr>
          <p:cNvPr id="5222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153400" cy="2447932"/>
          </a:xfrm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The Hashed Message Authentication Code (or Checksum) extends MD5 and SHA-1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Uses a </a:t>
            </a:r>
            <a:r>
              <a:rPr lang="en-CA" sz="2400" dirty="0">
                <a:solidFill>
                  <a:srgbClr val="333399"/>
                </a:solidFill>
              </a:rPr>
              <a:t>keyed digest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HMAC uses a previously shared secret key and the original message into the single message digest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Provides resiliency against man-in-the-middle attacks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80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DD2CC0D-0A51-4569-B55B-EA18968CCA52}" type="slidenum">
              <a:rPr lang="en-US"/>
              <a:pPr/>
              <a:t>55</a:t>
            </a:fld>
            <a:endParaRPr lang="en-US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344613" y="4924425"/>
            <a:ext cx="1692275" cy="398463"/>
          </a:xfrm>
          <a:prstGeom prst="rect">
            <a:avLst/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P, secret Key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4224338" y="4953000"/>
            <a:ext cx="1651000" cy="398463"/>
          </a:xfrm>
          <a:prstGeom prst="rect">
            <a:avLst/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Keyed digest</a:t>
            </a: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3068638" y="5124450"/>
            <a:ext cx="1079500" cy="1588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2916238" y="5359400"/>
            <a:ext cx="1223962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Use hash function</a:t>
            </a:r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5957888" y="5124450"/>
            <a:ext cx="630237" cy="1588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6661150" y="4919663"/>
            <a:ext cx="704850" cy="398462"/>
          </a:xfrm>
          <a:prstGeom prst="rect">
            <a:avLst/>
          </a:prstGeom>
          <a:solidFill>
            <a:srgbClr val="BBE0E3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41313" indent="-341313" algn="ctr">
              <a:lnSpc>
                <a:spcPct val="100000"/>
              </a:lnSpc>
              <a:spcBef>
                <a:spcPts val="500"/>
              </a:spcBef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en-CA" sz="2000">
                <a:solidFill>
                  <a:srgbClr val="000000"/>
                </a:solidFill>
                <a:latin typeface="Arial" charset="0"/>
              </a:rPr>
              <a:t>E(H)</a:t>
            </a:r>
            <a:r>
              <a:rPr lang="ar-SA" sz="2000">
                <a:solidFill>
                  <a:srgbClr val="000000"/>
                </a:solidFill>
                <a:latin typeface="Arial" charset="0"/>
              </a:rPr>
              <a:t>‏</a:t>
            </a:r>
            <a:endParaRPr lang="en-CA" sz="2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5670550" y="5340350"/>
            <a:ext cx="1223963" cy="857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Encrypt with Alice’s K</a:t>
            </a:r>
            <a:r>
              <a:rPr lang="en-CA" sz="1600" baseline="-25000">
                <a:solidFill>
                  <a:srgbClr val="000000"/>
                </a:solidFill>
                <a:latin typeface="Arial" charset="0"/>
              </a:rPr>
              <a:t>priv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/>
          <p:cNvSpPr/>
          <p:nvPr/>
        </p:nvSpPr>
        <p:spPr bwMode="auto">
          <a:xfrm>
            <a:off x="5214942" y="2714620"/>
            <a:ext cx="2000264" cy="5715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2357422" y="2714620"/>
            <a:ext cx="2000264" cy="57150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HMAC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5EBC-B10D-4583-A969-0D1DC2F7F928}" type="slidenum">
              <a:rPr lang="en-US" smtClean="0"/>
              <a:pPr/>
              <a:t>56</a:t>
            </a:fld>
            <a:endParaRPr lang="en-US"/>
          </a:p>
        </p:txBody>
      </p:sp>
      <p:grpSp>
        <p:nvGrpSpPr>
          <p:cNvPr id="3" name="Group 27"/>
          <p:cNvGrpSpPr/>
          <p:nvPr/>
        </p:nvGrpSpPr>
        <p:grpSpPr>
          <a:xfrm>
            <a:off x="642910" y="1785926"/>
            <a:ext cx="1500198" cy="2079623"/>
            <a:chOff x="642910" y="1785926"/>
            <a:chExt cx="1500198" cy="2079623"/>
          </a:xfrm>
        </p:grpSpPr>
        <p:pic>
          <p:nvPicPr>
            <p:cNvPr id="99330" name="Picture 2" descr="C:\Documents and Settings\Ann Marie\Local Settings\Temporary Internet Files\Content.IE5\GIWI27YY\MCj0440504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087" y="2036749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42910" y="1785926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Alice</a:t>
              </a:r>
              <a:endParaRPr lang="en-US" sz="1600" dirty="0"/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7358082" y="1214422"/>
            <a:ext cx="1519238" cy="2114552"/>
            <a:chOff x="7215206" y="1857364"/>
            <a:chExt cx="1519238" cy="2114552"/>
          </a:xfrm>
        </p:grpSpPr>
        <p:pic>
          <p:nvPicPr>
            <p:cNvPr id="99331" name="Picture 3" descr="C:\Documents and Settings\Ann Marie\Local Settings\Temporary Internet Files\Content.IE5\GXQRWLAF\MCj0440512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86644" y="2143116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7215206" y="1857364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Bob</a:t>
              </a:r>
              <a:endParaRPr lang="en-US" sz="1600" dirty="0"/>
            </a:p>
          </p:txBody>
        </p:sp>
      </p:grpSp>
      <p:sp>
        <p:nvSpPr>
          <p:cNvPr id="18" name="Flowchart: Document 17"/>
          <p:cNvSpPr/>
          <p:nvPr/>
        </p:nvSpPr>
        <p:spPr bwMode="auto">
          <a:xfrm>
            <a:off x="2428860" y="2786058"/>
            <a:ext cx="900000" cy="43200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 =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cxnSp>
        <p:nvCxnSpPr>
          <p:cNvPr id="25" name="Straight Arrow Connector 24"/>
          <p:cNvCxnSpPr>
            <a:stCxn id="89" idx="2"/>
            <a:endCxn id="36" idx="0"/>
          </p:cNvCxnSpPr>
          <p:nvPr/>
        </p:nvCxnSpPr>
        <p:spPr bwMode="auto">
          <a:xfrm rot="16200000" flipH="1">
            <a:off x="2903893" y="3739785"/>
            <a:ext cx="928694" cy="213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36" idx="3"/>
            <a:endCxn id="40" idx="1"/>
          </p:cNvCxnSpPr>
          <p:nvPr/>
        </p:nvCxnSpPr>
        <p:spPr bwMode="auto">
          <a:xfrm>
            <a:off x="3828926" y="4430818"/>
            <a:ext cx="198621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Flowchart: Document 28"/>
          <p:cNvSpPr/>
          <p:nvPr/>
        </p:nvSpPr>
        <p:spPr bwMode="auto">
          <a:xfrm>
            <a:off x="5286380" y="2786058"/>
            <a:ext cx="900000" cy="43200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28992" y="3357562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Hash function</a:t>
            </a:r>
          </a:p>
        </p:txBody>
      </p:sp>
      <p:sp>
        <p:nvSpPr>
          <p:cNvPr id="26" name="Flowchart: Document 25"/>
          <p:cNvSpPr/>
          <p:nvPr/>
        </p:nvSpPr>
        <p:spPr bwMode="auto">
          <a:xfrm>
            <a:off x="3357554" y="2786058"/>
            <a:ext cx="900000" cy="428628"/>
          </a:xfrm>
          <a:prstGeom prst="flowChartDocumen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600" dirty="0" smtClean="0"/>
              <a:t>K</a:t>
            </a:r>
            <a:r>
              <a:rPr lang="en-US" sz="1600" baseline="-25000" dirty="0" smtClean="0"/>
              <a:t>MAC</a:t>
            </a:r>
            <a:endParaRPr lang="en-US" sz="1100" baseline="-25000" dirty="0" smtClean="0">
              <a:ea typeface="ＭＳ Ｐゴシック" pitchFamily="-16" charset="-128"/>
            </a:endParaRPr>
          </a:p>
        </p:txBody>
      </p:sp>
      <p:sp>
        <p:nvSpPr>
          <p:cNvPr id="36" name="Flowchart: Card 35"/>
          <p:cNvSpPr/>
          <p:nvPr/>
        </p:nvSpPr>
        <p:spPr bwMode="auto">
          <a:xfrm>
            <a:off x="2928926" y="4214818"/>
            <a:ext cx="900000" cy="432000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ea typeface="ＭＳ Ｐゴシック" pitchFamily="-16" charset="-128"/>
              </a:rPr>
              <a:t>HMAC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40" name="Flowchart: Card 39"/>
          <p:cNvSpPr/>
          <p:nvPr/>
        </p:nvSpPr>
        <p:spPr bwMode="auto">
          <a:xfrm>
            <a:off x="5815140" y="4214818"/>
            <a:ext cx="900000" cy="432000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ea typeface="ＭＳ Ｐゴシック" pitchFamily="-16" charset="-128"/>
              </a:rPr>
              <a:t>HMAC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cxnSp>
        <p:nvCxnSpPr>
          <p:cNvPr id="52" name="Curved Connector 51"/>
          <p:cNvCxnSpPr>
            <a:stCxn id="71" idx="3"/>
            <a:endCxn id="40" idx="3"/>
          </p:cNvCxnSpPr>
          <p:nvPr/>
        </p:nvCxnSpPr>
        <p:spPr bwMode="auto">
          <a:xfrm>
            <a:off x="6715140" y="3716438"/>
            <a:ext cx="1588" cy="714380"/>
          </a:xfrm>
          <a:prstGeom prst="curvedConnector3">
            <a:avLst>
              <a:gd name="adj1" fmla="val 1439546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7000892" y="4000504"/>
            <a:ext cx="1143008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 Same?</a:t>
            </a:r>
            <a:endParaRPr lang="en-US" sz="1100" dirty="0"/>
          </a:p>
        </p:txBody>
      </p:sp>
      <p:sp>
        <p:nvSpPr>
          <p:cNvPr id="62" name="TextBox 61"/>
          <p:cNvSpPr txBox="1"/>
          <p:nvPr/>
        </p:nvSpPr>
        <p:spPr>
          <a:xfrm>
            <a:off x="-32" y="-24"/>
            <a:ext cx="250033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accent6"/>
                </a:solidFill>
              </a:rPr>
              <a:t>Alice Key Vault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600" dirty="0" smtClean="0">
                <a:solidFill>
                  <a:schemeClr val="accent6"/>
                </a:solidFill>
              </a:rPr>
              <a:t>Shared Key = </a:t>
            </a:r>
            <a:r>
              <a:rPr lang="en-US" sz="1600" dirty="0" smtClean="0"/>
              <a:t>K</a:t>
            </a:r>
            <a:r>
              <a:rPr lang="en-US" sz="1600" baseline="-25000" dirty="0" smtClean="0"/>
              <a:t>MAC</a:t>
            </a:r>
            <a:endParaRPr lang="en-US" sz="1100" baseline="-25000" dirty="0" smtClean="0">
              <a:ea typeface="ＭＳ Ｐゴシック" pitchFamily="-16" charset="-12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43670" y="-24"/>
            <a:ext cx="250033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>
                <a:solidFill>
                  <a:schemeClr val="accent6"/>
                </a:solidFill>
              </a:rPr>
              <a:t>Bob  Key Vault</a:t>
            </a:r>
            <a:endParaRPr lang="en-US" sz="1100" u="sng" baseline="-25000" dirty="0" smtClean="0">
              <a:solidFill>
                <a:schemeClr val="accent6"/>
              </a:solidFill>
            </a:endParaRPr>
          </a:p>
          <a:p>
            <a:pPr algn="r" defTabSz="914400" eaLnBrk="0" hangingPunct="0">
              <a:spcBef>
                <a:spcPct val="0"/>
              </a:spcBef>
            </a:pPr>
            <a:r>
              <a:rPr lang="en-US" sz="1600" dirty="0" smtClean="0">
                <a:solidFill>
                  <a:schemeClr val="accent6"/>
                </a:solidFill>
              </a:rPr>
              <a:t>Shared Key = </a:t>
            </a:r>
            <a:r>
              <a:rPr lang="en-US" sz="1600" dirty="0" smtClean="0"/>
              <a:t>K</a:t>
            </a:r>
            <a:r>
              <a:rPr lang="en-US" sz="1600" baseline="-25000" dirty="0" smtClean="0"/>
              <a:t>MAC</a:t>
            </a:r>
            <a:endParaRPr lang="en-US" sz="1100" baseline="-25000" dirty="0" smtClean="0">
              <a:ea typeface="ＭＳ Ｐゴシック" pitchFamily="-16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8596" y="4714884"/>
            <a:ext cx="6357982" cy="2117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1400" dirty="0" smtClean="0"/>
              <a:t>Alice and Bob share MAC key K</a:t>
            </a:r>
          </a:p>
          <a:p>
            <a:pPr marL="457200" indent="-457200">
              <a:buFontTx/>
              <a:buAutoNum type="arabicPeriod"/>
            </a:pPr>
            <a:r>
              <a:rPr lang="en-US" sz="1400" dirty="0" smtClean="0"/>
              <a:t>Alice concatenates message P and key K</a:t>
            </a:r>
            <a:r>
              <a:rPr lang="en-US" sz="1400" baseline="-25000" dirty="0" smtClean="0"/>
              <a:t>MAC</a:t>
            </a:r>
            <a:r>
              <a:rPr lang="en-US" sz="1400" dirty="0" smtClean="0"/>
              <a:t> (to get P+K)</a:t>
            </a:r>
          </a:p>
          <a:p>
            <a:pPr marL="457200" indent="-457200">
              <a:buAutoNum type="arabicPeriod"/>
            </a:pPr>
            <a:r>
              <a:rPr lang="en-US" sz="1400" dirty="0" smtClean="0"/>
              <a:t>Alice uses hash function to create message digest </a:t>
            </a:r>
            <a:r>
              <a:rPr lang="en-US" sz="1400" u="sng" dirty="0" smtClean="0"/>
              <a:t>HMAC</a:t>
            </a:r>
            <a:r>
              <a:rPr lang="en-US" sz="1400" dirty="0" smtClean="0"/>
              <a:t> of P+K</a:t>
            </a:r>
          </a:p>
          <a:p>
            <a:pPr marL="457200" indent="-457200">
              <a:buAutoNum type="arabicPeriod"/>
            </a:pPr>
            <a:r>
              <a:rPr lang="en-US" sz="1400" dirty="0" smtClean="0"/>
              <a:t>Alice sends P and HMAC to Bob</a:t>
            </a:r>
          </a:p>
          <a:p>
            <a:pPr marL="457200" indent="-457200">
              <a:buFontTx/>
              <a:buAutoNum type="arabicPeriod"/>
            </a:pPr>
            <a:r>
              <a:rPr lang="en-US" sz="1400" dirty="0" smtClean="0"/>
              <a:t>Bob concatenates message P and key K</a:t>
            </a:r>
            <a:r>
              <a:rPr lang="en-US" sz="1400" baseline="-25000" dirty="0" smtClean="0"/>
              <a:t>MAC </a:t>
            </a:r>
            <a:r>
              <a:rPr lang="en-US" sz="1400" dirty="0" smtClean="0"/>
              <a:t>(to get P+K)</a:t>
            </a:r>
          </a:p>
          <a:p>
            <a:pPr marL="457200" indent="-457200">
              <a:buFontTx/>
              <a:buAutoNum type="arabicPeriod"/>
            </a:pPr>
            <a:r>
              <a:rPr lang="en-US" sz="1400" dirty="0" smtClean="0"/>
              <a:t>Bob creates message digest </a:t>
            </a:r>
            <a:r>
              <a:rPr lang="en-US" sz="1400" u="sng" dirty="0" smtClean="0"/>
              <a:t>HMAC2</a:t>
            </a:r>
            <a:r>
              <a:rPr lang="en-US" sz="1400" dirty="0" smtClean="0"/>
              <a:t> from P+K</a:t>
            </a:r>
          </a:p>
          <a:p>
            <a:pPr marL="457200" indent="-457200">
              <a:buFontTx/>
              <a:buAutoNum type="arabicPeriod"/>
            </a:pPr>
            <a:r>
              <a:rPr lang="en-US" sz="1400" dirty="0" smtClean="0"/>
              <a:t>Bob compares </a:t>
            </a:r>
            <a:r>
              <a:rPr lang="en-US" sz="1400" u="sng" dirty="0" smtClean="0"/>
              <a:t>HMAC</a:t>
            </a:r>
            <a:r>
              <a:rPr lang="en-US" sz="1400" dirty="0" smtClean="0"/>
              <a:t> and </a:t>
            </a:r>
            <a:r>
              <a:rPr lang="en-US" sz="1400" u="sng" dirty="0" smtClean="0"/>
              <a:t>HMAC2</a:t>
            </a:r>
            <a:r>
              <a:rPr lang="en-US" sz="1400" dirty="0" smtClean="0"/>
              <a:t>. If they are the same, Bob read’s message P</a:t>
            </a:r>
            <a:endParaRPr lang="en-US" sz="1400" dirty="0"/>
          </a:p>
        </p:txBody>
      </p:sp>
      <p:sp>
        <p:nvSpPr>
          <p:cNvPr id="57" name="Flowchart: Document 56"/>
          <p:cNvSpPr/>
          <p:nvPr/>
        </p:nvSpPr>
        <p:spPr bwMode="auto">
          <a:xfrm>
            <a:off x="5286380" y="2000240"/>
            <a:ext cx="900000" cy="43200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58" name="Flowchart: Document 57"/>
          <p:cNvSpPr/>
          <p:nvPr/>
        </p:nvSpPr>
        <p:spPr bwMode="auto">
          <a:xfrm>
            <a:off x="2428860" y="2000240"/>
            <a:ext cx="900000" cy="43200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70" name="Flowchart: Document 69"/>
          <p:cNvSpPr/>
          <p:nvPr/>
        </p:nvSpPr>
        <p:spPr bwMode="auto">
          <a:xfrm>
            <a:off x="6215074" y="2786058"/>
            <a:ext cx="900000" cy="432000"/>
          </a:xfrm>
          <a:prstGeom prst="flowChartDocumen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600" dirty="0" smtClean="0"/>
              <a:t>K</a:t>
            </a:r>
            <a:r>
              <a:rPr lang="en-US" sz="1600" baseline="-25000" dirty="0" smtClean="0"/>
              <a:t>MAC</a:t>
            </a:r>
            <a:endParaRPr lang="en-US" sz="1100" baseline="-25000" dirty="0" smtClean="0">
              <a:ea typeface="ＭＳ Ｐゴシック" pitchFamily="-16" charset="-128"/>
            </a:endParaRPr>
          </a:p>
        </p:txBody>
      </p:sp>
      <p:sp>
        <p:nvSpPr>
          <p:cNvPr id="71" name="Flowchart: Card 70"/>
          <p:cNvSpPr/>
          <p:nvPr/>
        </p:nvSpPr>
        <p:spPr bwMode="auto">
          <a:xfrm>
            <a:off x="5815140" y="3500438"/>
            <a:ext cx="900000" cy="432000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ea typeface="ＭＳ Ｐゴシック" pitchFamily="-16" charset="-128"/>
              </a:rPr>
              <a:t>HMAC2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cxnSp>
        <p:nvCxnSpPr>
          <p:cNvPr id="73" name="Straight Arrow Connector 72"/>
          <p:cNvCxnSpPr>
            <a:stCxn id="94" idx="2"/>
            <a:endCxn id="71" idx="0"/>
          </p:cNvCxnSpPr>
          <p:nvPr/>
        </p:nvCxnSpPr>
        <p:spPr bwMode="auto">
          <a:xfrm rot="16200000" flipH="1">
            <a:off x="6132950" y="3368248"/>
            <a:ext cx="214314" cy="500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4714876" y="328612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/>
              <a:t>Hash function</a:t>
            </a:r>
          </a:p>
        </p:txBody>
      </p:sp>
      <p:cxnSp>
        <p:nvCxnSpPr>
          <p:cNvPr id="105" name="Straight Arrow Connector 104"/>
          <p:cNvCxnSpPr>
            <a:stCxn id="58" idx="2"/>
            <a:endCxn id="18" idx="0"/>
          </p:cNvCxnSpPr>
          <p:nvPr/>
        </p:nvCxnSpPr>
        <p:spPr bwMode="auto">
          <a:xfrm rot="5400000">
            <a:off x="2687671" y="2594869"/>
            <a:ext cx="38237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7" name="Flowchart: Document 106"/>
          <p:cNvSpPr/>
          <p:nvPr/>
        </p:nvSpPr>
        <p:spPr bwMode="auto">
          <a:xfrm>
            <a:off x="2428860" y="1500174"/>
            <a:ext cx="900000" cy="432000"/>
          </a:xfrm>
          <a:prstGeom prst="flowChartDocumen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600" dirty="0" smtClean="0"/>
              <a:t>K</a:t>
            </a:r>
            <a:r>
              <a:rPr lang="en-US" sz="1600" baseline="-25000" dirty="0" smtClean="0"/>
              <a:t>MAC</a:t>
            </a:r>
            <a:endParaRPr kumimoji="0" lang="en-US" sz="1100" b="0" i="0" u="none" strike="noStrike" cap="none" normalizeH="0" baseline="-25000" dirty="0" smtClean="0">
              <a:ln>
                <a:noFill/>
              </a:ln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17" name="Flowchart: Document 116"/>
          <p:cNvSpPr/>
          <p:nvPr/>
        </p:nvSpPr>
        <p:spPr bwMode="auto">
          <a:xfrm>
            <a:off x="5286380" y="1500174"/>
            <a:ext cx="900000" cy="432000"/>
          </a:xfrm>
          <a:prstGeom prst="flowChartDocumen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600" dirty="0" smtClean="0"/>
              <a:t>K</a:t>
            </a:r>
            <a:r>
              <a:rPr lang="en-US" sz="1600" baseline="-25000" dirty="0" smtClean="0"/>
              <a:t>MAC</a:t>
            </a:r>
            <a:endParaRPr lang="en-US" sz="1100" baseline="-25000" dirty="0" smtClean="0">
              <a:ea typeface="ＭＳ Ｐゴシック" pitchFamily="-16" charset="-128"/>
            </a:endParaRPr>
          </a:p>
        </p:txBody>
      </p:sp>
      <p:cxnSp>
        <p:nvCxnSpPr>
          <p:cNvPr id="119" name="Straight Arrow Connector 118"/>
          <p:cNvCxnSpPr>
            <a:stCxn id="58" idx="3"/>
            <a:endCxn id="57" idx="1"/>
          </p:cNvCxnSpPr>
          <p:nvPr/>
        </p:nvCxnSpPr>
        <p:spPr bwMode="auto">
          <a:xfrm>
            <a:off x="3328860" y="2216240"/>
            <a:ext cx="195752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1" name="Straight Arrow Connector 140"/>
          <p:cNvCxnSpPr>
            <a:stCxn id="57" idx="2"/>
            <a:endCxn id="29" idx="0"/>
          </p:cNvCxnSpPr>
          <p:nvPr/>
        </p:nvCxnSpPr>
        <p:spPr bwMode="auto">
          <a:xfrm rot="5400000">
            <a:off x="5545191" y="2594869"/>
            <a:ext cx="38237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89" grpId="0" animBg="1"/>
      <p:bldP spid="18" grpId="0" animBg="1"/>
      <p:bldP spid="29" grpId="0" animBg="1"/>
      <p:bldP spid="35" grpId="0"/>
      <p:bldP spid="26" grpId="0" animBg="1"/>
      <p:bldP spid="36" grpId="0" animBg="1"/>
      <p:bldP spid="40" grpId="0" animBg="1"/>
      <p:bldP spid="53" grpId="0" animBg="1"/>
      <p:bldP spid="57" grpId="0" animBg="1"/>
      <p:bldP spid="70" grpId="0" animBg="1"/>
      <p:bldP spid="71" grpId="0" animBg="1"/>
      <p:bldP spid="7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Cryptography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keys are used to transport a symmetric encryption key</a:t>
            </a:r>
          </a:p>
          <a:p>
            <a:r>
              <a:rPr lang="en-US" dirty="0" smtClean="0"/>
              <a:t>Messages are encrypted with the symmetric key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1B84-1149-468F-8E3D-074FDC78B83C}" type="slidenum">
              <a:rPr lang="en-US" smtClean="0"/>
              <a:pPr/>
              <a:t>57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Digital Envelope (Hybrid Crypto)</a:t>
            </a:r>
            <a:endParaRPr lang="en-US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5EBC-B10D-4583-A969-0D1DC2F7F928}" type="slidenum">
              <a:rPr lang="en-US" smtClean="0"/>
              <a:pPr/>
              <a:t>58</a:t>
            </a:fld>
            <a:endParaRPr lang="en-US"/>
          </a:p>
        </p:txBody>
      </p:sp>
      <p:grpSp>
        <p:nvGrpSpPr>
          <p:cNvPr id="3" name="Group 27"/>
          <p:cNvGrpSpPr/>
          <p:nvPr/>
        </p:nvGrpSpPr>
        <p:grpSpPr>
          <a:xfrm>
            <a:off x="642910" y="1785926"/>
            <a:ext cx="1500198" cy="2079623"/>
            <a:chOff x="642910" y="1785926"/>
            <a:chExt cx="1500198" cy="2079623"/>
          </a:xfrm>
        </p:grpSpPr>
        <p:pic>
          <p:nvPicPr>
            <p:cNvPr id="99330" name="Picture 2" descr="C:\Documents and Settings\Ann Marie\Local Settings\Temporary Internet Files\Content.IE5\GIWI27YY\MCj0440504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087" y="2036749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42910" y="1785926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Alice</a:t>
              </a:r>
              <a:endParaRPr lang="en-US" sz="1600" dirty="0"/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7215206" y="1857364"/>
            <a:ext cx="1519238" cy="2114552"/>
            <a:chOff x="7215206" y="1857364"/>
            <a:chExt cx="1519238" cy="2114552"/>
          </a:xfrm>
        </p:grpSpPr>
        <p:pic>
          <p:nvPicPr>
            <p:cNvPr id="99331" name="Picture 3" descr="C:\Documents and Settings\Ann Marie\Local Settings\Temporary Internet Files\Content.IE5\GXQRWLAF\MCj0440512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86644" y="2143116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7215206" y="1857364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Bob</a:t>
              </a:r>
              <a:endParaRPr lang="en-US" sz="1600" dirty="0"/>
            </a:p>
          </p:txBody>
        </p:sp>
      </p:grpSp>
      <p:sp>
        <p:nvSpPr>
          <p:cNvPr id="18" name="Flowchart: Document 17"/>
          <p:cNvSpPr/>
          <p:nvPr/>
        </p:nvSpPr>
        <p:spPr bwMode="auto">
          <a:xfrm>
            <a:off x="2214546" y="157161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 = Message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sp>
        <p:nvSpPr>
          <p:cNvPr id="21" name="Flowchart: Document 20"/>
          <p:cNvSpPr/>
          <p:nvPr/>
        </p:nvSpPr>
        <p:spPr bwMode="auto">
          <a:xfrm>
            <a:off x="2214546" y="2714620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ea typeface="ＭＳ Ｐゴシック" pitchFamily="-16" charset="-128"/>
              </a:rPr>
              <a:t>C = </a:t>
            </a:r>
            <a:r>
              <a:rPr lang="en-US" sz="1050" dirty="0" err="1" smtClean="0">
                <a:ea typeface="ＭＳ Ｐゴシック" pitchFamily="-16" charset="-128"/>
              </a:rPr>
              <a:t>Ciphertext</a:t>
            </a:r>
            <a:r>
              <a:rPr lang="en-US" sz="105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25" name="Straight Arrow Connector 24"/>
          <p:cNvCxnSpPr>
            <a:stCxn id="18" idx="2"/>
            <a:endCxn id="21" idx="0"/>
          </p:cNvCxnSpPr>
          <p:nvPr/>
        </p:nvCxnSpPr>
        <p:spPr bwMode="auto">
          <a:xfrm rot="5400000">
            <a:off x="2440965" y="2476692"/>
            <a:ext cx="47585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1" idx="3"/>
            <a:endCxn id="30" idx="1"/>
          </p:cNvCxnSpPr>
          <p:nvPr/>
        </p:nvCxnSpPr>
        <p:spPr bwMode="auto">
          <a:xfrm>
            <a:off x="3143240" y="3071810"/>
            <a:ext cx="29289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Flowchart: Document 28"/>
          <p:cNvSpPr/>
          <p:nvPr/>
        </p:nvSpPr>
        <p:spPr bwMode="auto">
          <a:xfrm>
            <a:off x="6072198" y="157161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 Message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30" name="Flowchart: Document 29"/>
          <p:cNvSpPr/>
          <p:nvPr/>
        </p:nvSpPr>
        <p:spPr bwMode="auto">
          <a:xfrm>
            <a:off x="6072198" y="2714620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00" dirty="0" smtClean="0">
                <a:ea typeface="ＭＳ Ｐゴシック" pitchFamily="-16" charset="-128"/>
              </a:rPr>
              <a:t>C = </a:t>
            </a:r>
            <a:r>
              <a:rPr lang="en-US" sz="1000" dirty="0" err="1" smtClean="0">
                <a:ea typeface="ＭＳ Ｐゴシック" pitchFamily="-16" charset="-128"/>
              </a:rPr>
              <a:t>Ciphertext</a:t>
            </a:r>
            <a:r>
              <a:rPr lang="en-US" sz="100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32" name="Straight Arrow Connector 31"/>
          <p:cNvCxnSpPr>
            <a:stCxn id="30" idx="0"/>
            <a:endCxn id="29" idx="2"/>
          </p:cNvCxnSpPr>
          <p:nvPr/>
        </p:nvCxnSpPr>
        <p:spPr bwMode="auto">
          <a:xfrm rot="5400000" flipH="1" flipV="1">
            <a:off x="6298617" y="2476692"/>
            <a:ext cx="47585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643174" y="2285992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E(P, K)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500826" y="2285992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D(C, K)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32" y="-24"/>
            <a:ext cx="2500330" cy="6340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accent6"/>
                </a:solidFill>
              </a:rPr>
              <a:t>Alice Key Vault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Random Key = K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3670" y="-24"/>
            <a:ext cx="2500330" cy="6340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>
                <a:solidFill>
                  <a:schemeClr val="accent6"/>
                </a:solidFill>
              </a:rPr>
              <a:t>Bob  Key Vault</a:t>
            </a:r>
            <a:endParaRPr lang="en-US" sz="1100" u="sng" baseline="-25000" dirty="0" smtClean="0">
              <a:solidFill>
                <a:schemeClr val="accent6"/>
              </a:solidFill>
            </a:endParaRPr>
          </a:p>
          <a:p>
            <a:pPr algn="r"/>
            <a:r>
              <a:rPr lang="en-US" sz="1600" dirty="0" smtClean="0">
                <a:solidFill>
                  <a:schemeClr val="accent6"/>
                </a:solidFill>
              </a:rPr>
              <a:t>Private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priv,B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14678" y="-24"/>
            <a:ext cx="2500330" cy="6340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solidFill>
                  <a:schemeClr val="accent6"/>
                </a:solidFill>
              </a:rPr>
              <a:t>Public Keys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Bob’s Public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pub,B</a:t>
            </a:r>
            <a:endParaRPr lang="en-US" sz="1100" baseline="-25000" dirty="0" smtClean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8596" y="5072074"/>
            <a:ext cx="5715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1200" dirty="0" smtClean="0"/>
              <a:t>Alice generates plaintext message and a random </a:t>
            </a:r>
            <a:r>
              <a:rPr lang="en-US" sz="1200" u="sng" dirty="0" smtClean="0"/>
              <a:t>symmetric key K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Alice encrypts plaintext P with random key K to make </a:t>
            </a:r>
            <a:r>
              <a:rPr lang="en-US" sz="1200" dirty="0" err="1" smtClean="0"/>
              <a:t>ciphertext</a:t>
            </a:r>
            <a:r>
              <a:rPr lang="en-US" sz="1200" dirty="0" smtClean="0"/>
              <a:t> C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Alice encrypts random key K with </a:t>
            </a:r>
            <a:r>
              <a:rPr lang="en-US" sz="1200" u="sng" dirty="0" smtClean="0"/>
              <a:t>Bob’s public key </a:t>
            </a:r>
            <a:r>
              <a:rPr lang="en-US" sz="1200" dirty="0" smtClean="0"/>
              <a:t>to make Encrypted-K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Alice sends </a:t>
            </a:r>
            <a:r>
              <a:rPr lang="en-US" sz="1200" dirty="0" err="1" smtClean="0"/>
              <a:t>ciphertext</a:t>
            </a:r>
            <a:r>
              <a:rPr lang="en-US" sz="1200" dirty="0" smtClean="0"/>
              <a:t> C and Encrypted-K to Bob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Bob decrypts Encrypted-K with his private key to get K</a:t>
            </a:r>
          </a:p>
          <a:p>
            <a:pPr marL="457200" indent="-457200">
              <a:buAutoNum type="arabicPeriod"/>
            </a:pPr>
            <a:r>
              <a:rPr lang="en-US" sz="1200" dirty="0" smtClean="0"/>
              <a:t>Bob decrypts </a:t>
            </a:r>
            <a:r>
              <a:rPr lang="en-US" sz="1200" dirty="0" err="1" smtClean="0"/>
              <a:t>ciphertext</a:t>
            </a:r>
            <a:r>
              <a:rPr lang="en-US" sz="1200" dirty="0" smtClean="0"/>
              <a:t> C using symmetric key K</a:t>
            </a:r>
            <a:endParaRPr lang="en-US" sz="1200" dirty="0"/>
          </a:p>
        </p:txBody>
      </p:sp>
      <p:sp>
        <p:nvSpPr>
          <p:cNvPr id="26" name="Flowchart: Document 25"/>
          <p:cNvSpPr/>
          <p:nvPr/>
        </p:nvSpPr>
        <p:spPr bwMode="auto">
          <a:xfrm>
            <a:off x="2214546" y="3714752"/>
            <a:ext cx="928694" cy="500066"/>
          </a:xfrm>
          <a:prstGeom prst="flowChartDocumen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Random</a:t>
            </a:r>
            <a:r>
              <a:rPr kumimoji="0" 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 Key</a:t>
            </a:r>
            <a:r>
              <a:rPr lang="en-US" sz="1100" dirty="0" smtClean="0"/>
              <a:t> K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27" name="Flowchart: Document 26"/>
          <p:cNvSpPr/>
          <p:nvPr/>
        </p:nvSpPr>
        <p:spPr bwMode="auto">
          <a:xfrm>
            <a:off x="2214546" y="4572008"/>
            <a:ext cx="928694" cy="428628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50" dirty="0" smtClean="0">
                <a:ea typeface="ＭＳ Ｐゴシック" pitchFamily="-16" charset="-128"/>
              </a:rPr>
              <a:t>Encrypted-K </a:t>
            </a:r>
          </a:p>
        </p:txBody>
      </p:sp>
      <p:cxnSp>
        <p:nvCxnSpPr>
          <p:cNvPr id="31" name="Straight Arrow Connector 30"/>
          <p:cNvCxnSpPr>
            <a:stCxn id="26" idx="2"/>
            <a:endCxn id="27" idx="0"/>
          </p:cNvCxnSpPr>
          <p:nvPr/>
        </p:nvCxnSpPr>
        <p:spPr bwMode="auto">
          <a:xfrm rot="5400000">
            <a:off x="2483768" y="4376883"/>
            <a:ext cx="39025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7" idx="3"/>
            <a:endCxn id="36" idx="1"/>
          </p:cNvCxnSpPr>
          <p:nvPr/>
        </p:nvCxnSpPr>
        <p:spPr bwMode="auto">
          <a:xfrm>
            <a:off x="3143240" y="4786322"/>
            <a:ext cx="29289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Flowchart: Document 33"/>
          <p:cNvSpPr/>
          <p:nvPr/>
        </p:nvSpPr>
        <p:spPr bwMode="auto">
          <a:xfrm>
            <a:off x="6072198" y="3786190"/>
            <a:ext cx="928694" cy="428628"/>
          </a:xfrm>
          <a:prstGeom prst="flowChartDocumen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Random Key</a:t>
            </a:r>
            <a:r>
              <a:rPr lang="en-US" sz="1100" dirty="0" smtClean="0"/>
              <a:t> K</a:t>
            </a:r>
            <a:endParaRPr lang="en-US" sz="1100" dirty="0" smtClean="0">
              <a:ea typeface="ＭＳ Ｐゴシック" pitchFamily="-16" charset="-128"/>
            </a:endParaRPr>
          </a:p>
        </p:txBody>
      </p:sp>
      <p:sp>
        <p:nvSpPr>
          <p:cNvPr id="36" name="Flowchart: Document 35"/>
          <p:cNvSpPr/>
          <p:nvPr/>
        </p:nvSpPr>
        <p:spPr bwMode="auto">
          <a:xfrm>
            <a:off x="6072198" y="4572008"/>
            <a:ext cx="928694" cy="428628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00" dirty="0" smtClean="0">
                <a:ea typeface="ＭＳ Ｐゴシック" pitchFamily="-16" charset="-128"/>
              </a:rPr>
              <a:t>Encrypted-K</a:t>
            </a:r>
          </a:p>
        </p:txBody>
      </p:sp>
      <p:cxnSp>
        <p:nvCxnSpPr>
          <p:cNvPr id="37" name="Straight Arrow Connector 36"/>
          <p:cNvCxnSpPr>
            <a:stCxn id="36" idx="0"/>
            <a:endCxn id="34" idx="2"/>
          </p:cNvCxnSpPr>
          <p:nvPr/>
        </p:nvCxnSpPr>
        <p:spPr bwMode="auto">
          <a:xfrm rot="5400000" flipH="1" flipV="1">
            <a:off x="6343782" y="4379245"/>
            <a:ext cx="385527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2643174" y="4143380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E(K, </a:t>
            </a:r>
            <a:r>
              <a:rPr lang="en-US" sz="1600" dirty="0" err="1" smtClean="0"/>
              <a:t>K</a:t>
            </a:r>
            <a:r>
              <a:rPr lang="en-US" sz="1600" baseline="-25000" dirty="0" err="1" smtClean="0"/>
              <a:t>pub</a:t>
            </a:r>
            <a:r>
              <a:rPr lang="en-US" sz="1600" baseline="-25000" dirty="0" smtClean="0"/>
              <a:t>, B</a:t>
            </a:r>
            <a:r>
              <a:rPr lang="en-US" sz="1600" dirty="0" smtClean="0"/>
              <a:t>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00826" y="4214818"/>
            <a:ext cx="2643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D(Encrypted-K, </a:t>
            </a:r>
            <a:r>
              <a:rPr lang="en-US" sz="1600" dirty="0" err="1" smtClean="0"/>
              <a:t>K</a:t>
            </a:r>
            <a:r>
              <a:rPr lang="en-US" sz="1600" baseline="-25000" dirty="0" err="1" smtClean="0"/>
              <a:t>priv</a:t>
            </a:r>
            <a:r>
              <a:rPr lang="en-US" sz="1600" baseline="-25000" dirty="0" smtClean="0"/>
              <a:t>, B</a:t>
            </a:r>
            <a:r>
              <a:rPr lang="en-US" sz="16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 animBg="1"/>
      <p:bldP spid="30" grpId="0" animBg="1"/>
      <p:bldP spid="35" grpId="0"/>
      <p:bldP spid="38" grpId="0"/>
      <p:bldP spid="27" grpId="0" animBg="1"/>
      <p:bldP spid="34" grpId="0" animBg="1"/>
      <p:bldP spid="36" grpId="0" animBg="1"/>
      <p:bldP spid="51" grpId="0"/>
      <p:bldP spid="5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Encryption Management</a:t>
            </a:r>
            <a:br>
              <a:rPr lang="en-CA"/>
            </a:br>
            <a:r>
              <a:rPr lang="en-CA"/>
              <a:t>Legal Requirements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idx="1"/>
          </p:nvPr>
        </p:nvSpPr>
        <p:spPr>
          <a:solidFill>
            <a:srgbClr val="BBE0E3"/>
          </a:solidFill>
          <a:ln/>
        </p:spPr>
        <p:txBody>
          <a:bodyPr lIns="90000" tIns="46800" rIns="90000" bIns="46800"/>
          <a:lstStyle/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Many countries have laws concerned with use or distribution of cryptosystems.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Specifically, many countries restrict the export of cryptosystems.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NATO for a time considered cryptography to be munitions.  This is now relaxed some.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35B319F-D6C9-4D72-996C-471641C5B690}" type="slidenum">
              <a:rPr lang="en-US"/>
              <a:pPr/>
              <a:t>59</a:t>
            </a:fld>
            <a:endParaRPr lang="en-US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0475" y="4221163"/>
            <a:ext cx="2016125" cy="1895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0"/>
            <a:ext cx="1258887" cy="1258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4071942"/>
            <a:ext cx="3036877" cy="2029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Symmetric Encryption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5EBC-B10D-4583-A969-0D1DC2F7F928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3" name="Group 27"/>
          <p:cNvGrpSpPr/>
          <p:nvPr/>
        </p:nvGrpSpPr>
        <p:grpSpPr>
          <a:xfrm>
            <a:off x="642910" y="1785926"/>
            <a:ext cx="1500198" cy="2079623"/>
            <a:chOff x="642910" y="1785926"/>
            <a:chExt cx="1500198" cy="2079623"/>
          </a:xfrm>
        </p:grpSpPr>
        <p:pic>
          <p:nvPicPr>
            <p:cNvPr id="99330" name="Picture 2" descr="C:\Documents and Settings\Ann Marie\Local Settings\Temporary Internet Files\Content.IE5\GIWI27YY\MCj0440504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087" y="2036749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42910" y="1785926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Alice</a:t>
              </a:r>
              <a:endParaRPr lang="en-US" sz="1600" dirty="0"/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7215206" y="1857364"/>
            <a:ext cx="1519238" cy="2114552"/>
            <a:chOff x="7215206" y="1857364"/>
            <a:chExt cx="1519238" cy="2114552"/>
          </a:xfrm>
        </p:grpSpPr>
        <p:pic>
          <p:nvPicPr>
            <p:cNvPr id="99331" name="Picture 3" descr="C:\Documents and Settings\Ann Marie\Local Settings\Temporary Internet Files\Content.IE5\GXQRWLAF\MCj0440512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86644" y="2143116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7215206" y="1857364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Bob</a:t>
              </a:r>
              <a:endParaRPr lang="en-US" sz="1600" dirty="0"/>
            </a:p>
          </p:txBody>
        </p:sp>
      </p:grpSp>
      <p:sp>
        <p:nvSpPr>
          <p:cNvPr id="18" name="Flowchart: Document 17"/>
          <p:cNvSpPr/>
          <p:nvPr/>
        </p:nvSpPr>
        <p:spPr bwMode="auto">
          <a:xfrm>
            <a:off x="2214546" y="264318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 = Message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sp>
        <p:nvSpPr>
          <p:cNvPr id="21" name="Flowchart: Document 20"/>
          <p:cNvSpPr/>
          <p:nvPr/>
        </p:nvSpPr>
        <p:spPr bwMode="auto">
          <a:xfrm>
            <a:off x="2214546" y="4000504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ea typeface="ＭＳ Ｐゴシック" pitchFamily="-16" charset="-128"/>
              </a:rPr>
              <a:t>C = </a:t>
            </a:r>
            <a:r>
              <a:rPr lang="en-US" sz="1050" dirty="0" err="1" smtClean="0">
                <a:ea typeface="ＭＳ Ｐゴシック" pitchFamily="-16" charset="-128"/>
              </a:rPr>
              <a:t>Ciphertext</a:t>
            </a:r>
            <a:r>
              <a:rPr lang="en-US" sz="105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25" name="Straight Arrow Connector 24"/>
          <p:cNvCxnSpPr>
            <a:stCxn id="18" idx="2"/>
            <a:endCxn id="21" idx="0"/>
          </p:cNvCxnSpPr>
          <p:nvPr/>
        </p:nvCxnSpPr>
        <p:spPr bwMode="auto">
          <a:xfrm rot="5400000">
            <a:off x="2333808" y="3655419"/>
            <a:ext cx="69017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1" idx="3"/>
            <a:endCxn id="30" idx="1"/>
          </p:cNvCxnSpPr>
          <p:nvPr/>
        </p:nvCxnSpPr>
        <p:spPr bwMode="auto">
          <a:xfrm>
            <a:off x="3143240" y="4357694"/>
            <a:ext cx="29289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Flowchart: Document 28"/>
          <p:cNvSpPr/>
          <p:nvPr/>
        </p:nvSpPr>
        <p:spPr bwMode="auto">
          <a:xfrm>
            <a:off x="6072198" y="264318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 Message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30" name="Flowchart: Document 29"/>
          <p:cNvSpPr/>
          <p:nvPr/>
        </p:nvSpPr>
        <p:spPr bwMode="auto">
          <a:xfrm>
            <a:off x="6072198" y="4000504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00" dirty="0" smtClean="0">
                <a:ea typeface="ＭＳ Ｐゴシック" pitchFamily="-16" charset="-128"/>
              </a:rPr>
              <a:t>C = </a:t>
            </a:r>
            <a:r>
              <a:rPr lang="en-US" sz="1000" dirty="0" err="1" smtClean="0">
                <a:ea typeface="ＭＳ Ｐゴシック" pitchFamily="-16" charset="-128"/>
              </a:rPr>
              <a:t>Ciphertext</a:t>
            </a:r>
            <a:r>
              <a:rPr lang="en-US" sz="100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32" name="Straight Arrow Connector 31"/>
          <p:cNvCxnSpPr>
            <a:stCxn id="30" idx="0"/>
            <a:endCxn id="29" idx="2"/>
          </p:cNvCxnSpPr>
          <p:nvPr/>
        </p:nvCxnSpPr>
        <p:spPr bwMode="auto">
          <a:xfrm rot="5400000" flipH="1" flipV="1">
            <a:off x="6191460" y="3655419"/>
            <a:ext cx="69017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643174" y="342900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E(P, K)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429256" y="350043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D(C, K)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32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accent6"/>
                </a:solidFill>
              </a:rPr>
              <a:t>Alice Key Vault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Private Key = K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3670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>
                <a:solidFill>
                  <a:schemeClr val="accent6"/>
                </a:solidFill>
              </a:rPr>
              <a:t>Bob  Key Vault</a:t>
            </a:r>
            <a:endParaRPr lang="en-US" sz="1100" u="sng" baseline="-25000" dirty="0" smtClean="0">
              <a:solidFill>
                <a:schemeClr val="accent6"/>
              </a:solidFill>
            </a:endParaRPr>
          </a:p>
          <a:p>
            <a:pPr algn="r"/>
            <a:r>
              <a:rPr lang="en-US" sz="1600" dirty="0" smtClean="0">
                <a:solidFill>
                  <a:schemeClr val="accent6"/>
                </a:solidFill>
              </a:rPr>
              <a:t>Private Key = K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8596" y="5357826"/>
            <a:ext cx="571504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Alice generates plaintext message</a:t>
            </a:r>
          </a:p>
          <a:p>
            <a:pPr marL="457200" indent="-457200">
              <a:buAutoNum type="arabicPeriod"/>
            </a:pPr>
            <a:r>
              <a:rPr lang="en-US" dirty="0" smtClean="0"/>
              <a:t>Alice encrypts with shared private key K</a:t>
            </a:r>
          </a:p>
          <a:p>
            <a:pPr marL="457200" indent="-457200">
              <a:buAutoNum type="arabicPeriod"/>
            </a:pPr>
            <a:r>
              <a:rPr lang="en-US" dirty="0" smtClean="0"/>
              <a:t>Alice sends </a:t>
            </a:r>
            <a:r>
              <a:rPr lang="en-US" dirty="0" err="1" smtClean="0"/>
              <a:t>ciphertext</a:t>
            </a:r>
            <a:r>
              <a:rPr lang="en-US" dirty="0" smtClean="0"/>
              <a:t> to Bob</a:t>
            </a:r>
          </a:p>
          <a:p>
            <a:pPr marL="457200" indent="-457200">
              <a:buAutoNum type="arabicPeriod"/>
            </a:pPr>
            <a:r>
              <a:rPr lang="en-US" dirty="0" smtClean="0"/>
              <a:t>Bob decrypts with shared private key K</a:t>
            </a:r>
            <a:endParaRPr lang="en-US" dirty="0"/>
          </a:p>
        </p:txBody>
      </p:sp>
      <p:pic>
        <p:nvPicPr>
          <p:cNvPr id="26" name="Picture 2" descr="C:\Documents and Settings\Ann Marie\Local Settings\Temporary Internet Files\Content.IE5\4XEFS127\MCj0351926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000504"/>
            <a:ext cx="699950" cy="963959"/>
          </a:xfrm>
          <a:prstGeom prst="rect">
            <a:avLst/>
          </a:prstGeom>
          <a:noFill/>
        </p:spPr>
      </p:pic>
      <p:pic>
        <p:nvPicPr>
          <p:cNvPr id="27" name="Picture 2" descr="C:\Documents and Settings\Ann Marie\Local Settings\Temporary Internet Files\Content.IE5\4XEFS127\MCj0351926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86826" y="4071942"/>
            <a:ext cx="699950" cy="963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 animBg="1"/>
      <p:bldP spid="30" grpId="0" animBg="1"/>
      <p:bldP spid="35" grpId="0"/>
      <p:bldP spid="3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ubtitle 2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C6CF-62AF-44B8-B56F-22D4269D636F}" type="slidenum">
              <a:rPr lang="en-US"/>
              <a:pPr/>
              <a:t>60</a:t>
            </a:fld>
            <a:endParaRPr lang="en-US"/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468313" y="0"/>
            <a:ext cx="8712200" cy="1268413"/>
          </a:xfrm>
          <a:prstGeom prst="rect">
            <a:avLst/>
          </a:prstGeom>
          <a:noFill/>
          <a:ln w="936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93000"/>
              </a:lnSpc>
              <a:buClr>
                <a:srgbClr val="333399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3600">
                <a:solidFill>
                  <a:srgbClr val="333399"/>
                </a:solidFill>
                <a:latin typeface="Arial" charset="0"/>
                <a:ea typeface="MS Gothic" charset="-128"/>
              </a:rPr>
              <a:t>Key Management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7025" y="1447800"/>
            <a:ext cx="8215313" cy="4524375"/>
            <a:chOff x="206" y="912"/>
            <a:chExt cx="5175" cy="2850"/>
          </a:xfrm>
        </p:grpSpPr>
        <p:sp>
          <p:nvSpPr>
            <p:cNvPr id="58371" name="AutoShape 3"/>
            <p:cNvSpPr>
              <a:spLocks noChangeArrowheads="1"/>
            </p:cNvSpPr>
            <p:nvPr/>
          </p:nvSpPr>
          <p:spPr bwMode="auto">
            <a:xfrm>
              <a:off x="206" y="912"/>
              <a:ext cx="5176" cy="2851"/>
            </a:xfrm>
            <a:prstGeom prst="roundRect">
              <a:avLst>
                <a:gd name="adj" fmla="val 32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2" name="AutoShape 4"/>
            <p:cNvSpPr>
              <a:spLocks noChangeArrowheads="1"/>
            </p:cNvSpPr>
            <p:nvPr/>
          </p:nvSpPr>
          <p:spPr bwMode="auto">
            <a:xfrm>
              <a:off x="2259" y="1120"/>
              <a:ext cx="1070" cy="1070"/>
            </a:xfrm>
            <a:custGeom>
              <a:avLst/>
              <a:gdLst>
                <a:gd name="G0" fmla="+- -5636096 0 0"/>
                <a:gd name="G1" fmla="+- -7012352 0 0"/>
                <a:gd name="G2" fmla="+- -5636096 0 -7012352"/>
                <a:gd name="G3" fmla="+- 10800 0 0"/>
                <a:gd name="G4" fmla="+- 0 0 -563609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012352"/>
                <a:gd name="G10" fmla="+- 7200 0 2700"/>
                <a:gd name="G11" fmla="cos G10 -5636096"/>
                <a:gd name="G12" fmla="sin G10 -5636096"/>
                <a:gd name="G13" fmla="cos 13500 -5636096"/>
                <a:gd name="G14" fmla="sin 13500 -5636096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636096"/>
                <a:gd name="G22" fmla="sin G20 -5636096"/>
                <a:gd name="G23" fmla="+- G21 10800 0"/>
                <a:gd name="G24" fmla="+- G12 G23 G22"/>
                <a:gd name="G25" fmla="+- G22 G23 G11"/>
                <a:gd name="G26" fmla="cos 10800 -5636096"/>
                <a:gd name="G27" fmla="sin 10800 -5636096"/>
                <a:gd name="G28" fmla="cos 7200 -5636096"/>
                <a:gd name="G29" fmla="sin 7200 -563609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012352"/>
                <a:gd name="G36" fmla="sin G34 -7012352"/>
                <a:gd name="G37" fmla="+/ -7012352 -563609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577 w 21600"/>
                <a:gd name="T5" fmla="*/ 69 h 21600"/>
                <a:gd name="T6" fmla="*/ 8168 w 21600"/>
                <a:gd name="T7" fmla="*/ 2193 h 21600"/>
                <a:gd name="T8" fmla="*/ 9984 w 21600"/>
                <a:gd name="T9" fmla="*/ 3646 h 21600"/>
                <a:gd name="T10" fmla="*/ 11741 w 21600"/>
                <a:gd name="T11" fmla="*/ -2668 h 21600"/>
                <a:gd name="T12" fmla="*/ 15916 w 21600"/>
                <a:gd name="T13" fmla="*/ 2135 h 21600"/>
                <a:gd name="T14" fmla="*/ 11113 w 21600"/>
                <a:gd name="T15" fmla="*/ 631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302" y="3617"/>
                  </a:moveTo>
                  <a:cubicBezTo>
                    <a:pt x="11135" y="3605"/>
                    <a:pt x="10967" y="3600"/>
                    <a:pt x="10800" y="3600"/>
                  </a:cubicBezTo>
                  <a:cubicBezTo>
                    <a:pt x="10086" y="3599"/>
                    <a:pt x="9377" y="3706"/>
                    <a:pt x="8694" y="3914"/>
                  </a:cubicBezTo>
                  <a:lnTo>
                    <a:pt x="7642" y="471"/>
                  </a:lnTo>
                  <a:cubicBezTo>
                    <a:pt x="8665" y="159"/>
                    <a:pt x="9729" y="-1"/>
                    <a:pt x="10800" y="0"/>
                  </a:cubicBezTo>
                  <a:cubicBezTo>
                    <a:pt x="11051" y="0"/>
                    <a:pt x="11302" y="8"/>
                    <a:pt x="11553" y="26"/>
                  </a:cubicBezTo>
                  <a:lnTo>
                    <a:pt x="11741" y="-2668"/>
                  </a:lnTo>
                  <a:lnTo>
                    <a:pt x="15916" y="2135"/>
                  </a:lnTo>
                  <a:lnTo>
                    <a:pt x="11113" y="6310"/>
                  </a:lnTo>
                  <a:lnTo>
                    <a:pt x="11302" y="3617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3" name="AutoShape 5"/>
            <p:cNvSpPr>
              <a:spLocks noChangeArrowheads="1"/>
            </p:cNvSpPr>
            <p:nvPr/>
          </p:nvSpPr>
          <p:spPr bwMode="auto">
            <a:xfrm rot="3060000">
              <a:off x="2790" y="1376"/>
              <a:ext cx="1070" cy="1070"/>
            </a:xfrm>
            <a:custGeom>
              <a:avLst/>
              <a:gdLst>
                <a:gd name="G0" fmla="+- -5636096 0 0"/>
                <a:gd name="G1" fmla="+- -7012352 0 0"/>
                <a:gd name="G2" fmla="+- -5636096 0 -7012352"/>
                <a:gd name="G3" fmla="+- 10800 0 0"/>
                <a:gd name="G4" fmla="+- 0 0 -563609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012352"/>
                <a:gd name="G10" fmla="+- 7200 0 2700"/>
                <a:gd name="G11" fmla="cos G10 -5636096"/>
                <a:gd name="G12" fmla="sin G10 -5636096"/>
                <a:gd name="G13" fmla="cos 13500 -5636096"/>
                <a:gd name="G14" fmla="sin 13500 -5636096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636096"/>
                <a:gd name="G22" fmla="sin G20 -5636096"/>
                <a:gd name="G23" fmla="+- G21 10800 0"/>
                <a:gd name="G24" fmla="+- G12 G23 G22"/>
                <a:gd name="G25" fmla="+- G22 G23 G11"/>
                <a:gd name="G26" fmla="cos 10800 -5636096"/>
                <a:gd name="G27" fmla="sin 10800 -5636096"/>
                <a:gd name="G28" fmla="cos 7200 -5636096"/>
                <a:gd name="G29" fmla="sin 7200 -563609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012352"/>
                <a:gd name="G36" fmla="sin G34 -7012352"/>
                <a:gd name="G37" fmla="+/ -7012352 -563609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577 w 21600"/>
                <a:gd name="T5" fmla="*/ 69 h 21600"/>
                <a:gd name="T6" fmla="*/ 8168 w 21600"/>
                <a:gd name="T7" fmla="*/ 2193 h 21600"/>
                <a:gd name="T8" fmla="*/ 9984 w 21600"/>
                <a:gd name="T9" fmla="*/ 3646 h 21600"/>
                <a:gd name="T10" fmla="*/ 11741 w 21600"/>
                <a:gd name="T11" fmla="*/ -2668 h 21600"/>
                <a:gd name="T12" fmla="*/ 15916 w 21600"/>
                <a:gd name="T13" fmla="*/ 2135 h 21600"/>
                <a:gd name="T14" fmla="*/ 11113 w 21600"/>
                <a:gd name="T15" fmla="*/ 631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302" y="3617"/>
                  </a:moveTo>
                  <a:cubicBezTo>
                    <a:pt x="11135" y="3605"/>
                    <a:pt x="10967" y="3600"/>
                    <a:pt x="10800" y="3600"/>
                  </a:cubicBezTo>
                  <a:cubicBezTo>
                    <a:pt x="10086" y="3599"/>
                    <a:pt x="9377" y="3706"/>
                    <a:pt x="8694" y="3914"/>
                  </a:cubicBezTo>
                  <a:lnTo>
                    <a:pt x="7642" y="471"/>
                  </a:lnTo>
                  <a:cubicBezTo>
                    <a:pt x="8665" y="159"/>
                    <a:pt x="9729" y="-1"/>
                    <a:pt x="10800" y="0"/>
                  </a:cubicBezTo>
                  <a:cubicBezTo>
                    <a:pt x="11051" y="0"/>
                    <a:pt x="11302" y="8"/>
                    <a:pt x="11553" y="26"/>
                  </a:cubicBezTo>
                  <a:lnTo>
                    <a:pt x="11741" y="-2668"/>
                  </a:lnTo>
                  <a:lnTo>
                    <a:pt x="15916" y="2135"/>
                  </a:lnTo>
                  <a:lnTo>
                    <a:pt x="11113" y="6310"/>
                  </a:lnTo>
                  <a:lnTo>
                    <a:pt x="11302" y="3617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4" name="AutoShape 6"/>
            <p:cNvSpPr>
              <a:spLocks noChangeArrowheads="1"/>
            </p:cNvSpPr>
            <p:nvPr/>
          </p:nvSpPr>
          <p:spPr bwMode="auto">
            <a:xfrm rot="6180000">
              <a:off x="2922" y="1951"/>
              <a:ext cx="1070" cy="1070"/>
            </a:xfrm>
            <a:custGeom>
              <a:avLst/>
              <a:gdLst>
                <a:gd name="G0" fmla="+- -5636096 0 0"/>
                <a:gd name="G1" fmla="+- -7012352 0 0"/>
                <a:gd name="G2" fmla="+- -5636096 0 -7012352"/>
                <a:gd name="G3" fmla="+- 10800 0 0"/>
                <a:gd name="G4" fmla="+- 0 0 -563609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012352"/>
                <a:gd name="G10" fmla="+- 7200 0 2700"/>
                <a:gd name="G11" fmla="cos G10 -5636096"/>
                <a:gd name="G12" fmla="sin G10 -5636096"/>
                <a:gd name="G13" fmla="cos 13500 -5636096"/>
                <a:gd name="G14" fmla="sin 13500 -5636096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636096"/>
                <a:gd name="G22" fmla="sin G20 -5636096"/>
                <a:gd name="G23" fmla="+- G21 10800 0"/>
                <a:gd name="G24" fmla="+- G12 G23 G22"/>
                <a:gd name="G25" fmla="+- G22 G23 G11"/>
                <a:gd name="G26" fmla="cos 10800 -5636096"/>
                <a:gd name="G27" fmla="sin 10800 -5636096"/>
                <a:gd name="G28" fmla="cos 7200 -5636096"/>
                <a:gd name="G29" fmla="sin 7200 -563609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012352"/>
                <a:gd name="G36" fmla="sin G34 -7012352"/>
                <a:gd name="G37" fmla="+/ -7012352 -563609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577 w 21600"/>
                <a:gd name="T5" fmla="*/ 69 h 21600"/>
                <a:gd name="T6" fmla="*/ 8168 w 21600"/>
                <a:gd name="T7" fmla="*/ 2193 h 21600"/>
                <a:gd name="T8" fmla="*/ 9984 w 21600"/>
                <a:gd name="T9" fmla="*/ 3646 h 21600"/>
                <a:gd name="T10" fmla="*/ 11741 w 21600"/>
                <a:gd name="T11" fmla="*/ -2668 h 21600"/>
                <a:gd name="T12" fmla="*/ 15916 w 21600"/>
                <a:gd name="T13" fmla="*/ 2135 h 21600"/>
                <a:gd name="T14" fmla="*/ 11113 w 21600"/>
                <a:gd name="T15" fmla="*/ 631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302" y="3617"/>
                  </a:moveTo>
                  <a:cubicBezTo>
                    <a:pt x="11135" y="3605"/>
                    <a:pt x="10967" y="3600"/>
                    <a:pt x="10800" y="3600"/>
                  </a:cubicBezTo>
                  <a:cubicBezTo>
                    <a:pt x="10086" y="3599"/>
                    <a:pt x="9377" y="3706"/>
                    <a:pt x="8694" y="3914"/>
                  </a:cubicBezTo>
                  <a:lnTo>
                    <a:pt x="7642" y="471"/>
                  </a:lnTo>
                  <a:cubicBezTo>
                    <a:pt x="8665" y="159"/>
                    <a:pt x="9729" y="-1"/>
                    <a:pt x="10800" y="0"/>
                  </a:cubicBezTo>
                  <a:cubicBezTo>
                    <a:pt x="11051" y="0"/>
                    <a:pt x="11302" y="8"/>
                    <a:pt x="11553" y="26"/>
                  </a:cubicBezTo>
                  <a:lnTo>
                    <a:pt x="11741" y="-2668"/>
                  </a:lnTo>
                  <a:lnTo>
                    <a:pt x="15916" y="2135"/>
                  </a:lnTo>
                  <a:lnTo>
                    <a:pt x="11113" y="6310"/>
                  </a:lnTo>
                  <a:lnTo>
                    <a:pt x="11302" y="3617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5" name="AutoShape 7"/>
            <p:cNvSpPr>
              <a:spLocks noChangeArrowheads="1"/>
            </p:cNvSpPr>
            <p:nvPr/>
          </p:nvSpPr>
          <p:spPr bwMode="auto">
            <a:xfrm rot="9240000">
              <a:off x="2554" y="2413"/>
              <a:ext cx="1070" cy="1070"/>
            </a:xfrm>
            <a:custGeom>
              <a:avLst/>
              <a:gdLst>
                <a:gd name="G0" fmla="+- -5636096 0 0"/>
                <a:gd name="G1" fmla="+- -7012352 0 0"/>
                <a:gd name="G2" fmla="+- -5636096 0 -7012352"/>
                <a:gd name="G3" fmla="+- 10800 0 0"/>
                <a:gd name="G4" fmla="+- 0 0 -563609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012352"/>
                <a:gd name="G10" fmla="+- 7200 0 2700"/>
                <a:gd name="G11" fmla="cos G10 -5636096"/>
                <a:gd name="G12" fmla="sin G10 -5636096"/>
                <a:gd name="G13" fmla="cos 13500 -5636096"/>
                <a:gd name="G14" fmla="sin 13500 -5636096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636096"/>
                <a:gd name="G22" fmla="sin G20 -5636096"/>
                <a:gd name="G23" fmla="+- G21 10800 0"/>
                <a:gd name="G24" fmla="+- G12 G23 G22"/>
                <a:gd name="G25" fmla="+- G22 G23 G11"/>
                <a:gd name="G26" fmla="cos 10800 -5636096"/>
                <a:gd name="G27" fmla="sin 10800 -5636096"/>
                <a:gd name="G28" fmla="cos 7200 -5636096"/>
                <a:gd name="G29" fmla="sin 7200 -563609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012352"/>
                <a:gd name="G36" fmla="sin G34 -7012352"/>
                <a:gd name="G37" fmla="+/ -7012352 -563609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577 w 21600"/>
                <a:gd name="T5" fmla="*/ 69 h 21600"/>
                <a:gd name="T6" fmla="*/ 8168 w 21600"/>
                <a:gd name="T7" fmla="*/ 2193 h 21600"/>
                <a:gd name="T8" fmla="*/ 9984 w 21600"/>
                <a:gd name="T9" fmla="*/ 3646 h 21600"/>
                <a:gd name="T10" fmla="*/ 11741 w 21600"/>
                <a:gd name="T11" fmla="*/ -2668 h 21600"/>
                <a:gd name="T12" fmla="*/ 15916 w 21600"/>
                <a:gd name="T13" fmla="*/ 2135 h 21600"/>
                <a:gd name="T14" fmla="*/ 11113 w 21600"/>
                <a:gd name="T15" fmla="*/ 631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302" y="3617"/>
                  </a:moveTo>
                  <a:cubicBezTo>
                    <a:pt x="11135" y="3605"/>
                    <a:pt x="10967" y="3600"/>
                    <a:pt x="10800" y="3600"/>
                  </a:cubicBezTo>
                  <a:cubicBezTo>
                    <a:pt x="10086" y="3599"/>
                    <a:pt x="9377" y="3706"/>
                    <a:pt x="8694" y="3914"/>
                  </a:cubicBezTo>
                  <a:lnTo>
                    <a:pt x="7642" y="471"/>
                  </a:lnTo>
                  <a:cubicBezTo>
                    <a:pt x="8665" y="159"/>
                    <a:pt x="9729" y="-1"/>
                    <a:pt x="10800" y="0"/>
                  </a:cubicBezTo>
                  <a:cubicBezTo>
                    <a:pt x="11051" y="0"/>
                    <a:pt x="11302" y="8"/>
                    <a:pt x="11553" y="26"/>
                  </a:cubicBezTo>
                  <a:lnTo>
                    <a:pt x="11741" y="-2668"/>
                  </a:lnTo>
                  <a:lnTo>
                    <a:pt x="15916" y="2135"/>
                  </a:lnTo>
                  <a:lnTo>
                    <a:pt x="11113" y="6310"/>
                  </a:lnTo>
                  <a:lnTo>
                    <a:pt x="11302" y="3617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6" name="AutoShape 8"/>
            <p:cNvSpPr>
              <a:spLocks noChangeArrowheads="1"/>
            </p:cNvSpPr>
            <p:nvPr/>
          </p:nvSpPr>
          <p:spPr bwMode="auto">
            <a:xfrm rot="12360000">
              <a:off x="1964" y="2413"/>
              <a:ext cx="1070" cy="1070"/>
            </a:xfrm>
            <a:custGeom>
              <a:avLst/>
              <a:gdLst>
                <a:gd name="G0" fmla="+- -5636096 0 0"/>
                <a:gd name="G1" fmla="+- -7012352 0 0"/>
                <a:gd name="G2" fmla="+- -5636096 0 -7012352"/>
                <a:gd name="G3" fmla="+- 10800 0 0"/>
                <a:gd name="G4" fmla="+- 0 0 -563609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012352"/>
                <a:gd name="G10" fmla="+- 7200 0 2700"/>
                <a:gd name="G11" fmla="cos G10 -5636096"/>
                <a:gd name="G12" fmla="sin G10 -5636096"/>
                <a:gd name="G13" fmla="cos 13500 -5636096"/>
                <a:gd name="G14" fmla="sin 13500 -5636096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636096"/>
                <a:gd name="G22" fmla="sin G20 -5636096"/>
                <a:gd name="G23" fmla="+- G21 10800 0"/>
                <a:gd name="G24" fmla="+- G12 G23 G22"/>
                <a:gd name="G25" fmla="+- G22 G23 G11"/>
                <a:gd name="G26" fmla="cos 10800 -5636096"/>
                <a:gd name="G27" fmla="sin 10800 -5636096"/>
                <a:gd name="G28" fmla="cos 7200 -5636096"/>
                <a:gd name="G29" fmla="sin 7200 -563609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012352"/>
                <a:gd name="G36" fmla="sin G34 -7012352"/>
                <a:gd name="G37" fmla="+/ -7012352 -563609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577 w 21600"/>
                <a:gd name="T5" fmla="*/ 69 h 21600"/>
                <a:gd name="T6" fmla="*/ 8168 w 21600"/>
                <a:gd name="T7" fmla="*/ 2193 h 21600"/>
                <a:gd name="T8" fmla="*/ 9984 w 21600"/>
                <a:gd name="T9" fmla="*/ 3646 h 21600"/>
                <a:gd name="T10" fmla="*/ 11741 w 21600"/>
                <a:gd name="T11" fmla="*/ -2668 h 21600"/>
                <a:gd name="T12" fmla="*/ 15916 w 21600"/>
                <a:gd name="T13" fmla="*/ 2135 h 21600"/>
                <a:gd name="T14" fmla="*/ 11113 w 21600"/>
                <a:gd name="T15" fmla="*/ 631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302" y="3617"/>
                  </a:moveTo>
                  <a:cubicBezTo>
                    <a:pt x="11135" y="3605"/>
                    <a:pt x="10967" y="3600"/>
                    <a:pt x="10800" y="3600"/>
                  </a:cubicBezTo>
                  <a:cubicBezTo>
                    <a:pt x="10086" y="3599"/>
                    <a:pt x="9377" y="3706"/>
                    <a:pt x="8694" y="3914"/>
                  </a:cubicBezTo>
                  <a:lnTo>
                    <a:pt x="7642" y="471"/>
                  </a:lnTo>
                  <a:cubicBezTo>
                    <a:pt x="8665" y="159"/>
                    <a:pt x="9729" y="-1"/>
                    <a:pt x="10800" y="0"/>
                  </a:cubicBezTo>
                  <a:cubicBezTo>
                    <a:pt x="11051" y="0"/>
                    <a:pt x="11302" y="8"/>
                    <a:pt x="11553" y="26"/>
                  </a:cubicBezTo>
                  <a:lnTo>
                    <a:pt x="11741" y="-2668"/>
                  </a:lnTo>
                  <a:lnTo>
                    <a:pt x="15916" y="2135"/>
                  </a:lnTo>
                  <a:lnTo>
                    <a:pt x="11113" y="6310"/>
                  </a:lnTo>
                  <a:lnTo>
                    <a:pt x="11302" y="3617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7" name="AutoShape 9"/>
            <p:cNvSpPr>
              <a:spLocks noChangeArrowheads="1"/>
            </p:cNvSpPr>
            <p:nvPr/>
          </p:nvSpPr>
          <p:spPr bwMode="auto">
            <a:xfrm rot="15420000">
              <a:off x="1596" y="1953"/>
              <a:ext cx="1070" cy="1070"/>
            </a:xfrm>
            <a:custGeom>
              <a:avLst/>
              <a:gdLst>
                <a:gd name="G0" fmla="+- -5636096 0 0"/>
                <a:gd name="G1" fmla="+- -7012352 0 0"/>
                <a:gd name="G2" fmla="+- -5636096 0 -7012352"/>
                <a:gd name="G3" fmla="+- 10800 0 0"/>
                <a:gd name="G4" fmla="+- 0 0 -563609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012352"/>
                <a:gd name="G10" fmla="+- 7200 0 2700"/>
                <a:gd name="G11" fmla="cos G10 -5636096"/>
                <a:gd name="G12" fmla="sin G10 -5636096"/>
                <a:gd name="G13" fmla="cos 13500 -5636096"/>
                <a:gd name="G14" fmla="sin 13500 -5636096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636096"/>
                <a:gd name="G22" fmla="sin G20 -5636096"/>
                <a:gd name="G23" fmla="+- G21 10800 0"/>
                <a:gd name="G24" fmla="+- G12 G23 G22"/>
                <a:gd name="G25" fmla="+- G22 G23 G11"/>
                <a:gd name="G26" fmla="cos 10800 -5636096"/>
                <a:gd name="G27" fmla="sin 10800 -5636096"/>
                <a:gd name="G28" fmla="cos 7200 -5636096"/>
                <a:gd name="G29" fmla="sin 7200 -563609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012352"/>
                <a:gd name="G36" fmla="sin G34 -7012352"/>
                <a:gd name="G37" fmla="+/ -7012352 -563609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577 w 21600"/>
                <a:gd name="T5" fmla="*/ 69 h 21600"/>
                <a:gd name="T6" fmla="*/ 8168 w 21600"/>
                <a:gd name="T7" fmla="*/ 2193 h 21600"/>
                <a:gd name="T8" fmla="*/ 9984 w 21600"/>
                <a:gd name="T9" fmla="*/ 3646 h 21600"/>
                <a:gd name="T10" fmla="*/ 11741 w 21600"/>
                <a:gd name="T11" fmla="*/ -2668 h 21600"/>
                <a:gd name="T12" fmla="*/ 15916 w 21600"/>
                <a:gd name="T13" fmla="*/ 2135 h 21600"/>
                <a:gd name="T14" fmla="*/ 11113 w 21600"/>
                <a:gd name="T15" fmla="*/ 631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302" y="3617"/>
                  </a:moveTo>
                  <a:cubicBezTo>
                    <a:pt x="11135" y="3605"/>
                    <a:pt x="10967" y="3600"/>
                    <a:pt x="10800" y="3600"/>
                  </a:cubicBezTo>
                  <a:cubicBezTo>
                    <a:pt x="10086" y="3599"/>
                    <a:pt x="9377" y="3706"/>
                    <a:pt x="8694" y="3914"/>
                  </a:cubicBezTo>
                  <a:lnTo>
                    <a:pt x="7642" y="471"/>
                  </a:lnTo>
                  <a:cubicBezTo>
                    <a:pt x="8665" y="159"/>
                    <a:pt x="9729" y="-1"/>
                    <a:pt x="10800" y="0"/>
                  </a:cubicBezTo>
                  <a:cubicBezTo>
                    <a:pt x="11051" y="0"/>
                    <a:pt x="11302" y="8"/>
                    <a:pt x="11553" y="26"/>
                  </a:cubicBezTo>
                  <a:lnTo>
                    <a:pt x="11741" y="-2668"/>
                  </a:lnTo>
                  <a:lnTo>
                    <a:pt x="15916" y="2135"/>
                  </a:lnTo>
                  <a:lnTo>
                    <a:pt x="11113" y="6310"/>
                  </a:lnTo>
                  <a:lnTo>
                    <a:pt x="11302" y="3617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8" name="AutoShape 10"/>
            <p:cNvSpPr>
              <a:spLocks noChangeArrowheads="1"/>
            </p:cNvSpPr>
            <p:nvPr/>
          </p:nvSpPr>
          <p:spPr bwMode="auto">
            <a:xfrm rot="18540000">
              <a:off x="1726" y="1376"/>
              <a:ext cx="1070" cy="1070"/>
            </a:xfrm>
            <a:custGeom>
              <a:avLst/>
              <a:gdLst>
                <a:gd name="G0" fmla="+- -5636096 0 0"/>
                <a:gd name="G1" fmla="+- -7012352 0 0"/>
                <a:gd name="G2" fmla="+- -5636096 0 -7012352"/>
                <a:gd name="G3" fmla="+- 10800 0 0"/>
                <a:gd name="G4" fmla="+- 0 0 -563609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012352"/>
                <a:gd name="G10" fmla="+- 7200 0 2700"/>
                <a:gd name="G11" fmla="cos G10 -5636096"/>
                <a:gd name="G12" fmla="sin G10 -5636096"/>
                <a:gd name="G13" fmla="cos 13500 -5636096"/>
                <a:gd name="G14" fmla="sin 13500 -5636096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636096"/>
                <a:gd name="G22" fmla="sin G20 -5636096"/>
                <a:gd name="G23" fmla="+- G21 10800 0"/>
                <a:gd name="G24" fmla="+- G12 G23 G22"/>
                <a:gd name="G25" fmla="+- G22 G23 G11"/>
                <a:gd name="G26" fmla="cos 10800 -5636096"/>
                <a:gd name="G27" fmla="sin 10800 -5636096"/>
                <a:gd name="G28" fmla="cos 7200 -5636096"/>
                <a:gd name="G29" fmla="sin 7200 -563609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012352"/>
                <a:gd name="G36" fmla="sin G34 -7012352"/>
                <a:gd name="G37" fmla="+/ -7012352 -563609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577 w 21600"/>
                <a:gd name="T5" fmla="*/ 69 h 21600"/>
                <a:gd name="T6" fmla="*/ 8168 w 21600"/>
                <a:gd name="T7" fmla="*/ 2193 h 21600"/>
                <a:gd name="T8" fmla="*/ 9984 w 21600"/>
                <a:gd name="T9" fmla="*/ 3646 h 21600"/>
                <a:gd name="T10" fmla="*/ 11741 w 21600"/>
                <a:gd name="T11" fmla="*/ -2668 h 21600"/>
                <a:gd name="T12" fmla="*/ 15916 w 21600"/>
                <a:gd name="T13" fmla="*/ 2135 h 21600"/>
                <a:gd name="T14" fmla="*/ 11113 w 21600"/>
                <a:gd name="T15" fmla="*/ 631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302" y="3617"/>
                  </a:moveTo>
                  <a:cubicBezTo>
                    <a:pt x="11135" y="3605"/>
                    <a:pt x="10967" y="3600"/>
                    <a:pt x="10800" y="3600"/>
                  </a:cubicBezTo>
                  <a:cubicBezTo>
                    <a:pt x="10086" y="3599"/>
                    <a:pt x="9377" y="3706"/>
                    <a:pt x="8694" y="3914"/>
                  </a:cubicBezTo>
                  <a:lnTo>
                    <a:pt x="7642" y="471"/>
                  </a:lnTo>
                  <a:cubicBezTo>
                    <a:pt x="8665" y="159"/>
                    <a:pt x="9729" y="-1"/>
                    <a:pt x="10800" y="0"/>
                  </a:cubicBezTo>
                  <a:cubicBezTo>
                    <a:pt x="11051" y="0"/>
                    <a:pt x="11302" y="8"/>
                    <a:pt x="11553" y="26"/>
                  </a:cubicBezTo>
                  <a:lnTo>
                    <a:pt x="11741" y="-2668"/>
                  </a:lnTo>
                  <a:lnTo>
                    <a:pt x="15916" y="2135"/>
                  </a:lnTo>
                  <a:lnTo>
                    <a:pt x="11113" y="6310"/>
                  </a:lnTo>
                  <a:lnTo>
                    <a:pt x="11302" y="3617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9" name="Rectangle 11"/>
            <p:cNvSpPr>
              <a:spLocks noChangeArrowheads="1"/>
            </p:cNvSpPr>
            <p:nvPr/>
          </p:nvSpPr>
          <p:spPr bwMode="auto">
            <a:xfrm>
              <a:off x="3074" y="1109"/>
              <a:ext cx="41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Key </a:t>
              </a:r>
            </a:p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Generation</a:t>
              </a:r>
            </a:p>
          </p:txBody>
        </p:sp>
        <p:sp>
          <p:nvSpPr>
            <p:cNvPr id="58380" name="Rectangle 12"/>
            <p:cNvSpPr>
              <a:spLocks noChangeArrowheads="1"/>
            </p:cNvSpPr>
            <p:nvPr/>
          </p:nvSpPr>
          <p:spPr bwMode="auto">
            <a:xfrm>
              <a:off x="3685" y="1874"/>
              <a:ext cx="41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Key </a:t>
              </a:r>
            </a:p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Distribution</a:t>
              </a:r>
            </a:p>
          </p:txBody>
        </p:sp>
        <p:sp>
          <p:nvSpPr>
            <p:cNvPr id="58381" name="Rectangle 13"/>
            <p:cNvSpPr>
              <a:spLocks noChangeArrowheads="1"/>
            </p:cNvSpPr>
            <p:nvPr/>
          </p:nvSpPr>
          <p:spPr bwMode="auto">
            <a:xfrm>
              <a:off x="1486" y="1875"/>
              <a:ext cx="41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Key </a:t>
              </a:r>
            </a:p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Control</a:t>
              </a:r>
            </a:p>
          </p:txBody>
        </p:sp>
        <p:sp>
          <p:nvSpPr>
            <p:cNvPr id="58382" name="Rectangle 14"/>
            <p:cNvSpPr>
              <a:spLocks noChangeArrowheads="1"/>
            </p:cNvSpPr>
            <p:nvPr/>
          </p:nvSpPr>
          <p:spPr bwMode="auto">
            <a:xfrm>
              <a:off x="2096" y="1110"/>
              <a:ext cx="41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Key</a:t>
              </a:r>
            </a:p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 Disposal</a:t>
              </a:r>
            </a:p>
          </p:txBody>
        </p:sp>
        <p:sp>
          <p:nvSpPr>
            <p:cNvPr id="58383" name="Rectangle 15"/>
            <p:cNvSpPr>
              <a:spLocks noChangeArrowheads="1"/>
            </p:cNvSpPr>
            <p:nvPr/>
          </p:nvSpPr>
          <p:spPr bwMode="auto">
            <a:xfrm>
              <a:off x="3467" y="2828"/>
              <a:ext cx="41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Key</a:t>
              </a:r>
            </a:p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 Installation</a:t>
              </a:r>
            </a:p>
          </p:txBody>
        </p:sp>
        <p:sp>
          <p:nvSpPr>
            <p:cNvPr id="58384" name="Rectangle 16"/>
            <p:cNvSpPr>
              <a:spLocks noChangeArrowheads="1"/>
            </p:cNvSpPr>
            <p:nvPr/>
          </p:nvSpPr>
          <p:spPr bwMode="auto">
            <a:xfrm>
              <a:off x="2586" y="3253"/>
              <a:ext cx="41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Key </a:t>
              </a:r>
            </a:p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Storage</a:t>
              </a:r>
            </a:p>
          </p:txBody>
        </p:sp>
        <p:sp>
          <p:nvSpPr>
            <p:cNvPr id="58385" name="Rectangle 17"/>
            <p:cNvSpPr>
              <a:spLocks noChangeArrowheads="1"/>
            </p:cNvSpPr>
            <p:nvPr/>
          </p:nvSpPr>
          <p:spPr bwMode="auto">
            <a:xfrm>
              <a:off x="1704" y="2829"/>
              <a:ext cx="41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Key </a:t>
              </a:r>
            </a:p>
            <a:p>
              <a:pPr marL="341313" indent="-341313" algn="ctr">
                <a:lnSpc>
                  <a:spcPct val="100000"/>
                </a:lnSpc>
                <a:spcBef>
                  <a:spcPts val="275"/>
                </a:spcBef>
                <a:tabLst>
                  <a:tab pos="341313" algn="l"/>
                  <a:tab pos="788988" algn="l"/>
                  <a:tab pos="1238250" algn="l"/>
                  <a:tab pos="1687513" algn="l"/>
                  <a:tab pos="2136775" algn="l"/>
                  <a:tab pos="2586038" algn="l"/>
                  <a:tab pos="3035300" algn="l"/>
                  <a:tab pos="3484563" algn="l"/>
                  <a:tab pos="3933825" algn="l"/>
                  <a:tab pos="4383088" algn="l"/>
                  <a:tab pos="4832350" algn="l"/>
                  <a:tab pos="5281613" algn="l"/>
                  <a:tab pos="5730875" algn="l"/>
                  <a:tab pos="6180138" algn="l"/>
                  <a:tab pos="6629400" algn="l"/>
                  <a:tab pos="7078663" algn="l"/>
                  <a:tab pos="7527925" algn="l"/>
                  <a:tab pos="7977188" algn="l"/>
                  <a:tab pos="8426450" algn="l"/>
                  <a:tab pos="8875713" algn="l"/>
                  <a:tab pos="9324975" algn="l"/>
                </a:tabLst>
              </a:pPr>
              <a:r>
                <a:rPr lang="en-CA" sz="1100">
                  <a:solidFill>
                    <a:srgbClr val="000000"/>
                  </a:solidFill>
                  <a:latin typeface="Arial" charset="0"/>
                </a:rPr>
                <a:t>Change</a:t>
              </a:r>
            </a:p>
          </p:txBody>
        </p:sp>
      </p:grpSp>
      <p:sp>
        <p:nvSpPr>
          <p:cNvPr id="58386" name="AutoShape 18"/>
          <p:cNvSpPr>
            <a:spLocks/>
          </p:cNvSpPr>
          <p:nvPr/>
        </p:nvSpPr>
        <p:spPr bwMode="auto">
          <a:xfrm>
            <a:off x="6084888" y="1370013"/>
            <a:ext cx="2879725" cy="1655762"/>
          </a:xfrm>
          <a:prstGeom prst="borderCallout1">
            <a:avLst>
              <a:gd name="adj1" fmla="val 7356"/>
              <a:gd name="adj2" fmla="val -2648"/>
              <a:gd name="adj3" fmla="val 31042"/>
              <a:gd name="adj4" fmla="val -17519"/>
            </a:avLst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 b="1">
                <a:solidFill>
                  <a:srgbClr val="000000"/>
                </a:solidFill>
                <a:latin typeface="Arial" charset="0"/>
              </a:rPr>
              <a:t>Key generation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Keys must be generated using non-deterministic (random) methods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Generated keys should not be transferred in the clear</a:t>
            </a:r>
          </a:p>
        </p:txBody>
      </p:sp>
      <p:sp>
        <p:nvSpPr>
          <p:cNvPr id="58387" name="AutoShape 19"/>
          <p:cNvSpPr>
            <a:spLocks/>
          </p:cNvSpPr>
          <p:nvPr/>
        </p:nvSpPr>
        <p:spPr bwMode="auto">
          <a:xfrm>
            <a:off x="6300788" y="3429000"/>
            <a:ext cx="2879725" cy="1655763"/>
          </a:xfrm>
          <a:prstGeom prst="borderCallout1">
            <a:avLst>
              <a:gd name="adj1" fmla="val 6792"/>
              <a:gd name="adj2" fmla="val -2648"/>
              <a:gd name="adj3" fmla="val -931"/>
              <a:gd name="adj4" fmla="val -10023"/>
            </a:avLst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 b="1">
                <a:solidFill>
                  <a:srgbClr val="000000"/>
                </a:solidFill>
                <a:latin typeface="Arial" charset="0"/>
              </a:rPr>
              <a:t>Key distribution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Shared-secret keys must be safely distributed.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Asymmetric key algorithms can be used for this purpose</a:t>
            </a:r>
          </a:p>
        </p:txBody>
      </p:sp>
      <p:sp>
        <p:nvSpPr>
          <p:cNvPr id="58388" name="AutoShape 20"/>
          <p:cNvSpPr>
            <a:spLocks/>
          </p:cNvSpPr>
          <p:nvPr/>
        </p:nvSpPr>
        <p:spPr bwMode="auto">
          <a:xfrm>
            <a:off x="6264275" y="5221288"/>
            <a:ext cx="2879725" cy="1362075"/>
          </a:xfrm>
          <a:prstGeom prst="borderCallout1">
            <a:avLst>
              <a:gd name="adj1" fmla="val 6995"/>
              <a:gd name="adj2" fmla="val -2648"/>
              <a:gd name="adj3" fmla="val -14009"/>
              <a:gd name="adj4" fmla="val -10250"/>
            </a:avLst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 b="1">
                <a:solidFill>
                  <a:srgbClr val="000000"/>
                </a:solidFill>
                <a:latin typeface="Arial" charset="0"/>
              </a:rPr>
              <a:t>Key installation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key must be installed safely on the system without being exposed, and easy enough to access</a:t>
            </a:r>
          </a:p>
        </p:txBody>
      </p:sp>
      <p:sp>
        <p:nvSpPr>
          <p:cNvPr id="58389" name="AutoShape 21"/>
          <p:cNvSpPr>
            <a:spLocks/>
          </p:cNvSpPr>
          <p:nvPr/>
        </p:nvSpPr>
        <p:spPr bwMode="auto">
          <a:xfrm>
            <a:off x="0" y="4708525"/>
            <a:ext cx="3059113" cy="1898650"/>
          </a:xfrm>
          <a:prstGeom prst="borderCallout1">
            <a:avLst>
              <a:gd name="adj1" fmla="val 5264"/>
              <a:gd name="adj2" fmla="val 102491"/>
              <a:gd name="adj3" fmla="val 44560"/>
              <a:gd name="adj4" fmla="val 143731"/>
            </a:avLst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 b="1">
                <a:solidFill>
                  <a:srgbClr val="000000"/>
                </a:solidFill>
                <a:latin typeface="Arial" charset="0"/>
              </a:rPr>
              <a:t>Key storage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Keys must be stored on protected servers, or encrypted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Applications that use the keys must protect those keys in storage and memory</a:t>
            </a:r>
          </a:p>
        </p:txBody>
      </p:sp>
      <p:sp>
        <p:nvSpPr>
          <p:cNvPr id="58390" name="AutoShape 22"/>
          <p:cNvSpPr>
            <a:spLocks/>
          </p:cNvSpPr>
          <p:nvPr/>
        </p:nvSpPr>
        <p:spPr bwMode="auto">
          <a:xfrm>
            <a:off x="0" y="2954338"/>
            <a:ext cx="2555875" cy="1362075"/>
          </a:xfrm>
          <a:prstGeom prst="borderCallout1">
            <a:avLst>
              <a:gd name="adj1" fmla="val 6995"/>
              <a:gd name="adj2" fmla="val 102981"/>
              <a:gd name="adj3" fmla="val 23181"/>
              <a:gd name="adj4" fmla="val 106449"/>
            </a:avLst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 b="1">
                <a:solidFill>
                  <a:srgbClr val="000000"/>
                </a:solidFill>
                <a:latin typeface="Arial" charset="0"/>
              </a:rPr>
              <a:t>Key control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Different keys may have different uses for different classification levels of data</a:t>
            </a:r>
          </a:p>
        </p:txBody>
      </p:sp>
      <p:sp>
        <p:nvSpPr>
          <p:cNvPr id="58391" name="AutoShape 23"/>
          <p:cNvSpPr>
            <a:spLocks/>
          </p:cNvSpPr>
          <p:nvPr/>
        </p:nvSpPr>
        <p:spPr bwMode="auto">
          <a:xfrm>
            <a:off x="3779838" y="2924175"/>
            <a:ext cx="2555875" cy="1847850"/>
          </a:xfrm>
          <a:prstGeom prst="borderCallout1">
            <a:avLst>
              <a:gd name="adj1" fmla="val 6088"/>
              <a:gd name="adj2" fmla="val -2981"/>
              <a:gd name="adj3" fmla="val 90417"/>
              <a:gd name="adj4" fmla="val -20421"/>
            </a:avLst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 b="1">
                <a:solidFill>
                  <a:srgbClr val="000000"/>
                </a:solidFill>
                <a:latin typeface="Arial" charset="0"/>
              </a:rPr>
              <a:t>Key change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Keys should be changed as often as necessary depending on the sensitivity of the data, and frequency of use</a:t>
            </a:r>
          </a:p>
        </p:txBody>
      </p:sp>
      <p:sp>
        <p:nvSpPr>
          <p:cNvPr id="58392" name="AutoShape 24"/>
          <p:cNvSpPr>
            <a:spLocks/>
          </p:cNvSpPr>
          <p:nvPr/>
        </p:nvSpPr>
        <p:spPr bwMode="auto">
          <a:xfrm>
            <a:off x="250825" y="1090613"/>
            <a:ext cx="2555875" cy="1117600"/>
          </a:xfrm>
          <a:prstGeom prst="borderCallout1">
            <a:avLst>
              <a:gd name="adj1" fmla="val 9986"/>
              <a:gd name="adj2" fmla="val 102981"/>
              <a:gd name="adj3" fmla="val 70546"/>
              <a:gd name="adj4" fmla="val 129435"/>
            </a:avLst>
          </a:prstGeom>
          <a:solidFill>
            <a:srgbClr val="FFFF99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 b="1">
                <a:solidFill>
                  <a:srgbClr val="000000"/>
                </a:solidFill>
                <a:latin typeface="Arial" charset="0"/>
              </a:rPr>
              <a:t>Key disposal</a:t>
            </a:r>
          </a:p>
          <a:p>
            <a:pPr marL="176213" indent="-176213">
              <a:lnSpc>
                <a:spcPct val="100000"/>
              </a:lnSpc>
              <a:spcBef>
                <a:spcPts val="400"/>
              </a:spcBef>
              <a:buFont typeface="Arial" charset="0"/>
              <a:buChar char="•"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en-CA" sz="1600">
                <a:solidFill>
                  <a:srgbClr val="000000"/>
                </a:solidFill>
                <a:latin typeface="Arial" charset="0"/>
              </a:rPr>
              <a:t>Keys must be safely destroyed when they are no longer in use.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2" dur="5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9" dur="5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26" dur="500"/>
                                        <p:tgtEl>
                                          <p:spTgt spid="58388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33" dur="500"/>
                                        <p:tgtEl>
                                          <p:spTgt spid="58389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40" dur="500"/>
                                        <p:tgtEl>
                                          <p:spTgt spid="5839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47" dur="5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Public Key Infrastructure (PKI)</a:t>
            </a:r>
            <a:r>
              <a:rPr lang="ar-SA">
                <a:cs typeface="Arial" charset="0"/>
              </a:rPr>
              <a:t>‏</a:t>
            </a:r>
            <a:endParaRPr lang="en-CA"/>
          </a:p>
        </p:txBody>
      </p:sp>
      <p:sp>
        <p:nvSpPr>
          <p:cNvPr id="5939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fontScale="92500" lnSpcReduction="10000"/>
          </a:bodyPr>
          <a:lstStyle/>
          <a:p>
            <a:pPr>
              <a:lnSpc>
                <a:spcPct val="84000"/>
              </a:lnSpc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A public key infrastructure (PKI) is a system for managing key information to allow for confidentiality and integrity of messages, and message authentication</a:t>
            </a:r>
          </a:p>
          <a:p>
            <a:pPr>
              <a:lnSpc>
                <a:spcPct val="84000"/>
              </a:lnSpc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Certificate Authority (CA):</a:t>
            </a:r>
          </a:p>
          <a:p>
            <a:pPr lvl="1">
              <a:lnSpc>
                <a:spcPct val="84000"/>
              </a:lnSpc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hardware, software and personnel administering the PKI</a:t>
            </a:r>
          </a:p>
          <a:p>
            <a:pPr lvl="1">
              <a:lnSpc>
                <a:spcPct val="84000"/>
              </a:lnSpc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Issues certificates</a:t>
            </a:r>
          </a:p>
          <a:p>
            <a:pPr lvl="1">
              <a:lnSpc>
                <a:spcPct val="84000"/>
              </a:lnSpc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Maintains and publishes status information and Certificate Revocation Lists (CRLs)</a:t>
            </a:r>
            <a:r>
              <a:rPr lang="ar-SA">
                <a:cs typeface="Arial" charset="0"/>
              </a:rPr>
              <a:t>‏</a:t>
            </a:r>
            <a:endParaRPr lang="en-CA"/>
          </a:p>
          <a:p>
            <a:pPr lvl="1">
              <a:lnSpc>
                <a:spcPct val="84000"/>
              </a:lnSpc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Maintains archives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A52DA48-F83F-498D-A027-C7782A269FBA}" type="slidenum">
              <a:rPr lang="en-US"/>
              <a:pPr/>
              <a:t>61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Public Key Infrastructure (PKI)</a:t>
            </a:r>
            <a:r>
              <a:rPr lang="ar-SA">
                <a:cs typeface="Arial" charset="0"/>
              </a:rPr>
              <a:t>‏</a:t>
            </a:r>
            <a:endParaRPr lang="en-CA"/>
          </a:p>
        </p:txBody>
      </p:sp>
      <p:sp>
        <p:nvSpPr>
          <p:cNvPr id="604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Registration Authority (RA):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hardware, software and personnel administering the PKI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Job is to verify certificate contents for the CA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Repository: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Accepts certificates and CRLs from a CA and distributes to authorized parties</a:t>
            </a:r>
          </a:p>
          <a:p>
            <a:pPr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Archive: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Long-term storage of archived information from the CA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92C33DF-9DD0-460C-8EB6-AA5B7227D17A}" type="slidenum">
              <a:rPr lang="en-US"/>
              <a:pPr/>
              <a:t>62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PKI X.509 </a:t>
            </a:r>
            <a:r>
              <a:rPr lang="en-CA" dirty="0"/>
              <a:t>certificate</a:t>
            </a:r>
          </a:p>
        </p:txBody>
      </p:sp>
      <p:sp>
        <p:nvSpPr>
          <p:cNvPr id="49" name="Content Placeholder 4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511C-84E9-4CD7-A556-A71C2B9926A8}" type="slidenum">
              <a:rPr lang="en-US"/>
              <a:pPr/>
              <a:t>63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857364"/>
            <a:ext cx="9144000" cy="5000636"/>
            <a:chOff x="0" y="912"/>
            <a:chExt cx="5759" cy="3427"/>
          </a:xfrm>
        </p:grpSpPr>
        <p:sp>
          <p:nvSpPr>
            <p:cNvPr id="61443" name="Rectangle 3"/>
            <p:cNvSpPr>
              <a:spLocks noChangeArrowheads="1"/>
            </p:cNvSpPr>
            <p:nvPr/>
          </p:nvSpPr>
          <p:spPr bwMode="auto">
            <a:xfrm>
              <a:off x="1856" y="4081"/>
              <a:ext cx="3904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Hash of the certificate encrypted with the private key of the CA</a:t>
              </a:r>
            </a:p>
          </p:txBody>
        </p:sp>
        <p:sp>
          <p:nvSpPr>
            <p:cNvPr id="61444" name="Rectangle 4"/>
            <p:cNvSpPr>
              <a:spLocks noChangeArrowheads="1"/>
            </p:cNvSpPr>
            <p:nvPr/>
          </p:nvSpPr>
          <p:spPr bwMode="auto">
            <a:xfrm>
              <a:off x="0" y="4081"/>
              <a:ext cx="1856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Digital signature of the CA</a:t>
              </a:r>
            </a:p>
          </p:txBody>
        </p:sp>
        <p:sp>
          <p:nvSpPr>
            <p:cNvPr id="61445" name="Rectangle 5"/>
            <p:cNvSpPr>
              <a:spLocks noChangeArrowheads="1"/>
            </p:cNvSpPr>
            <p:nvPr/>
          </p:nvSpPr>
          <p:spPr bwMode="auto">
            <a:xfrm>
              <a:off x="1856" y="3822"/>
              <a:ext cx="3904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46" name="Rectangle 6"/>
            <p:cNvSpPr>
              <a:spLocks noChangeArrowheads="1"/>
            </p:cNvSpPr>
            <p:nvPr/>
          </p:nvSpPr>
          <p:spPr bwMode="auto">
            <a:xfrm>
              <a:off x="0" y="3822"/>
              <a:ext cx="1856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Extensions</a:t>
              </a:r>
            </a:p>
          </p:txBody>
        </p:sp>
        <p:sp>
          <p:nvSpPr>
            <p:cNvPr id="61447" name="Rectangle 7"/>
            <p:cNvSpPr>
              <a:spLocks noChangeArrowheads="1"/>
            </p:cNvSpPr>
            <p:nvPr/>
          </p:nvSpPr>
          <p:spPr bwMode="auto">
            <a:xfrm>
              <a:off x="1856" y="3457"/>
              <a:ext cx="3904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Optional field in case the public key owner has more than one X.500 name</a:t>
              </a:r>
            </a:p>
          </p:txBody>
        </p:sp>
        <p:sp>
          <p:nvSpPr>
            <p:cNvPr id="61448" name="Rectangle 8"/>
            <p:cNvSpPr>
              <a:spLocks noChangeArrowheads="1"/>
            </p:cNvSpPr>
            <p:nvPr/>
          </p:nvSpPr>
          <p:spPr bwMode="auto">
            <a:xfrm>
              <a:off x="0" y="3457"/>
              <a:ext cx="1856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Subject’s unique identifier</a:t>
              </a:r>
            </a:p>
          </p:txBody>
        </p:sp>
        <p:sp>
          <p:nvSpPr>
            <p:cNvPr id="61449" name="Rectangle 9"/>
            <p:cNvSpPr>
              <a:spLocks noChangeArrowheads="1"/>
            </p:cNvSpPr>
            <p:nvPr/>
          </p:nvSpPr>
          <p:spPr bwMode="auto">
            <a:xfrm>
              <a:off x="1856" y="3197"/>
              <a:ext cx="3904" cy="2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Optional field in case the CA used more than one X.500 name</a:t>
              </a:r>
            </a:p>
          </p:txBody>
        </p:sp>
        <p:sp>
          <p:nvSpPr>
            <p:cNvPr id="61450" name="Rectangle 10"/>
            <p:cNvSpPr>
              <a:spLocks noChangeArrowheads="1"/>
            </p:cNvSpPr>
            <p:nvPr/>
          </p:nvSpPr>
          <p:spPr bwMode="auto">
            <a:xfrm>
              <a:off x="0" y="3197"/>
              <a:ext cx="1856" cy="2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Issuer unique identifier</a:t>
              </a:r>
            </a:p>
          </p:txBody>
        </p:sp>
        <p:sp>
          <p:nvSpPr>
            <p:cNvPr id="61451" name="Rectangle 11"/>
            <p:cNvSpPr>
              <a:spLocks noChangeArrowheads="1"/>
            </p:cNvSpPr>
            <p:nvPr/>
          </p:nvSpPr>
          <p:spPr bwMode="auto">
            <a:xfrm>
              <a:off x="1856" y="2832"/>
              <a:ext cx="3904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Algorithm, parameters, key</a:t>
              </a:r>
            </a:p>
          </p:txBody>
        </p:sp>
        <p:sp>
          <p:nvSpPr>
            <p:cNvPr id="61452" name="Rectangle 12"/>
            <p:cNvSpPr>
              <a:spLocks noChangeArrowheads="1"/>
            </p:cNvSpPr>
            <p:nvPr/>
          </p:nvSpPr>
          <p:spPr bwMode="auto">
            <a:xfrm>
              <a:off x="0" y="2832"/>
              <a:ext cx="1856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Subject’s public key information</a:t>
              </a:r>
            </a:p>
          </p:txBody>
        </p:sp>
        <p:sp>
          <p:nvSpPr>
            <p:cNvPr id="61453" name="Rectangle 13"/>
            <p:cNvSpPr>
              <a:spLocks noChangeArrowheads="1"/>
            </p:cNvSpPr>
            <p:nvPr/>
          </p:nvSpPr>
          <p:spPr bwMode="auto">
            <a:xfrm>
              <a:off x="1856" y="2573"/>
              <a:ext cx="3904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Owner of the public key</a:t>
              </a:r>
            </a:p>
          </p:txBody>
        </p:sp>
        <p:sp>
          <p:nvSpPr>
            <p:cNvPr id="61454" name="Rectangle 14"/>
            <p:cNvSpPr>
              <a:spLocks noChangeArrowheads="1"/>
            </p:cNvSpPr>
            <p:nvPr/>
          </p:nvSpPr>
          <p:spPr bwMode="auto">
            <a:xfrm>
              <a:off x="0" y="2573"/>
              <a:ext cx="1856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Subject’s name</a:t>
              </a:r>
            </a:p>
          </p:txBody>
        </p:sp>
        <p:sp>
          <p:nvSpPr>
            <p:cNvPr id="61455" name="Rectangle 15"/>
            <p:cNvSpPr>
              <a:spLocks noChangeArrowheads="1"/>
            </p:cNvSpPr>
            <p:nvPr/>
          </p:nvSpPr>
          <p:spPr bwMode="auto">
            <a:xfrm>
              <a:off x="1856" y="2314"/>
              <a:ext cx="3904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Start date / end date</a:t>
              </a:r>
            </a:p>
          </p:txBody>
        </p:sp>
        <p:sp>
          <p:nvSpPr>
            <p:cNvPr id="61456" name="Rectangle 16"/>
            <p:cNvSpPr>
              <a:spLocks noChangeArrowheads="1"/>
            </p:cNvSpPr>
            <p:nvPr/>
          </p:nvSpPr>
          <p:spPr bwMode="auto">
            <a:xfrm>
              <a:off x="0" y="2314"/>
              <a:ext cx="1856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Period of validity</a:t>
              </a:r>
            </a:p>
          </p:txBody>
        </p:sp>
        <p:sp>
          <p:nvSpPr>
            <p:cNvPr id="61457" name="Rectangle 17"/>
            <p:cNvSpPr>
              <a:spLocks noChangeArrowheads="1"/>
            </p:cNvSpPr>
            <p:nvPr/>
          </p:nvSpPr>
          <p:spPr bwMode="auto">
            <a:xfrm>
              <a:off x="1856" y="2055"/>
              <a:ext cx="3904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X.500 name of the CA</a:t>
              </a:r>
            </a:p>
          </p:txBody>
        </p:sp>
        <p:sp>
          <p:nvSpPr>
            <p:cNvPr id="61458" name="Rectangle 18"/>
            <p:cNvSpPr>
              <a:spLocks noChangeArrowheads="1"/>
            </p:cNvSpPr>
            <p:nvPr/>
          </p:nvSpPr>
          <p:spPr bwMode="auto">
            <a:xfrm>
              <a:off x="0" y="2055"/>
              <a:ext cx="1856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Issuer name</a:t>
              </a:r>
            </a:p>
          </p:txBody>
        </p:sp>
        <p:sp>
          <p:nvSpPr>
            <p:cNvPr id="61459" name="Rectangle 19"/>
            <p:cNvSpPr>
              <a:spLocks noChangeArrowheads="1"/>
            </p:cNvSpPr>
            <p:nvPr/>
          </p:nvSpPr>
          <p:spPr bwMode="auto">
            <a:xfrm>
              <a:off x="1856" y="1690"/>
              <a:ext cx="3904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Algorithm that was used to sign the certificate</a:t>
              </a:r>
            </a:p>
          </p:txBody>
        </p:sp>
        <p:sp>
          <p:nvSpPr>
            <p:cNvPr id="61460" name="Rectangle 20"/>
            <p:cNvSpPr>
              <a:spLocks noChangeArrowheads="1"/>
            </p:cNvSpPr>
            <p:nvPr/>
          </p:nvSpPr>
          <p:spPr bwMode="auto">
            <a:xfrm>
              <a:off x="0" y="1690"/>
              <a:ext cx="1856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Algorithm used for the signature</a:t>
              </a:r>
            </a:p>
          </p:txBody>
        </p:sp>
        <p:sp>
          <p:nvSpPr>
            <p:cNvPr id="61461" name="Rectangle 21"/>
            <p:cNvSpPr>
              <a:spLocks noChangeArrowheads="1"/>
            </p:cNvSpPr>
            <p:nvPr/>
          </p:nvSpPr>
          <p:spPr bwMode="auto">
            <a:xfrm>
              <a:off x="1856" y="1430"/>
              <a:ext cx="3904" cy="2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Unique identifier for this certificate</a:t>
              </a:r>
            </a:p>
          </p:txBody>
        </p:sp>
        <p:sp>
          <p:nvSpPr>
            <p:cNvPr id="61462" name="Rectangle 22"/>
            <p:cNvSpPr>
              <a:spLocks noChangeArrowheads="1"/>
            </p:cNvSpPr>
            <p:nvPr/>
          </p:nvSpPr>
          <p:spPr bwMode="auto">
            <a:xfrm>
              <a:off x="0" y="1430"/>
              <a:ext cx="1856" cy="2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Certificate serial number</a:t>
              </a:r>
            </a:p>
          </p:txBody>
        </p:sp>
        <p:sp>
          <p:nvSpPr>
            <p:cNvPr id="61463" name="Rectangle 23"/>
            <p:cNvSpPr>
              <a:spLocks noChangeArrowheads="1"/>
            </p:cNvSpPr>
            <p:nvPr/>
          </p:nvSpPr>
          <p:spPr bwMode="auto">
            <a:xfrm>
              <a:off x="1856" y="1171"/>
              <a:ext cx="3904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>
                  <a:solidFill>
                    <a:srgbClr val="000000"/>
                  </a:solidFill>
                  <a:latin typeface="Arial" charset="0"/>
                </a:rPr>
                <a:t>Currently version 3</a:t>
              </a:r>
            </a:p>
          </p:txBody>
        </p:sp>
        <p:sp>
          <p:nvSpPr>
            <p:cNvPr id="61464" name="Rectangle 24"/>
            <p:cNvSpPr>
              <a:spLocks noChangeArrowheads="1"/>
            </p:cNvSpPr>
            <p:nvPr/>
          </p:nvSpPr>
          <p:spPr bwMode="auto">
            <a:xfrm>
              <a:off x="0" y="1171"/>
              <a:ext cx="1856" cy="2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spcBef>
                  <a:spcPts val="4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600" b="1">
                  <a:solidFill>
                    <a:srgbClr val="000000"/>
                  </a:solidFill>
                  <a:latin typeface="Arial" charset="0"/>
                </a:rPr>
                <a:t>Version</a:t>
              </a:r>
            </a:p>
          </p:txBody>
        </p:sp>
        <p:sp>
          <p:nvSpPr>
            <p:cNvPr id="61465" name="Rectangle 25"/>
            <p:cNvSpPr>
              <a:spLocks noChangeArrowheads="1"/>
            </p:cNvSpPr>
            <p:nvPr/>
          </p:nvSpPr>
          <p:spPr bwMode="auto">
            <a:xfrm>
              <a:off x="1856" y="912"/>
              <a:ext cx="3904" cy="259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45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800" b="1">
                  <a:solidFill>
                    <a:srgbClr val="000000"/>
                  </a:solidFill>
                  <a:latin typeface="Arial" charset="0"/>
                </a:rPr>
                <a:t>Description</a:t>
              </a:r>
            </a:p>
          </p:txBody>
        </p:sp>
        <p:sp>
          <p:nvSpPr>
            <p:cNvPr id="61466" name="Rectangle 26"/>
            <p:cNvSpPr>
              <a:spLocks noChangeArrowheads="1"/>
            </p:cNvSpPr>
            <p:nvPr/>
          </p:nvSpPr>
          <p:spPr bwMode="auto">
            <a:xfrm>
              <a:off x="0" y="912"/>
              <a:ext cx="1856" cy="259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spcBef>
                  <a:spcPts val="45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1800" b="1">
                  <a:solidFill>
                    <a:srgbClr val="000000"/>
                  </a:solidFill>
                  <a:latin typeface="Arial" charset="0"/>
                </a:rPr>
                <a:t>Field</a:t>
              </a:r>
            </a:p>
          </p:txBody>
        </p:sp>
        <p:sp>
          <p:nvSpPr>
            <p:cNvPr id="61467" name="Line 27"/>
            <p:cNvSpPr>
              <a:spLocks noChangeShapeType="1"/>
            </p:cNvSpPr>
            <p:nvPr/>
          </p:nvSpPr>
          <p:spPr bwMode="auto">
            <a:xfrm>
              <a:off x="0" y="912"/>
              <a:ext cx="5760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68" name="Line 28"/>
            <p:cNvSpPr>
              <a:spLocks noChangeShapeType="1"/>
            </p:cNvSpPr>
            <p:nvPr/>
          </p:nvSpPr>
          <p:spPr bwMode="auto">
            <a:xfrm>
              <a:off x="0" y="1171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69" name="Line 29"/>
            <p:cNvSpPr>
              <a:spLocks noChangeShapeType="1"/>
            </p:cNvSpPr>
            <p:nvPr/>
          </p:nvSpPr>
          <p:spPr bwMode="auto">
            <a:xfrm>
              <a:off x="0" y="1430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0" name="Line 30"/>
            <p:cNvSpPr>
              <a:spLocks noChangeShapeType="1"/>
            </p:cNvSpPr>
            <p:nvPr/>
          </p:nvSpPr>
          <p:spPr bwMode="auto">
            <a:xfrm>
              <a:off x="0" y="1690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1" name="Line 31"/>
            <p:cNvSpPr>
              <a:spLocks noChangeShapeType="1"/>
            </p:cNvSpPr>
            <p:nvPr/>
          </p:nvSpPr>
          <p:spPr bwMode="auto">
            <a:xfrm>
              <a:off x="0" y="2055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2" name="Line 32"/>
            <p:cNvSpPr>
              <a:spLocks noChangeShapeType="1"/>
            </p:cNvSpPr>
            <p:nvPr/>
          </p:nvSpPr>
          <p:spPr bwMode="auto">
            <a:xfrm>
              <a:off x="0" y="2314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3" name="Line 33"/>
            <p:cNvSpPr>
              <a:spLocks noChangeShapeType="1"/>
            </p:cNvSpPr>
            <p:nvPr/>
          </p:nvSpPr>
          <p:spPr bwMode="auto">
            <a:xfrm>
              <a:off x="0" y="2573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4" name="Line 34"/>
            <p:cNvSpPr>
              <a:spLocks noChangeShapeType="1"/>
            </p:cNvSpPr>
            <p:nvPr/>
          </p:nvSpPr>
          <p:spPr bwMode="auto">
            <a:xfrm>
              <a:off x="0" y="2832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5" name="Line 35"/>
            <p:cNvSpPr>
              <a:spLocks noChangeShapeType="1"/>
            </p:cNvSpPr>
            <p:nvPr/>
          </p:nvSpPr>
          <p:spPr bwMode="auto">
            <a:xfrm>
              <a:off x="0" y="3197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6" name="Line 36"/>
            <p:cNvSpPr>
              <a:spLocks noChangeShapeType="1"/>
            </p:cNvSpPr>
            <p:nvPr/>
          </p:nvSpPr>
          <p:spPr bwMode="auto">
            <a:xfrm>
              <a:off x="0" y="3457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7" name="Line 37"/>
            <p:cNvSpPr>
              <a:spLocks noChangeShapeType="1"/>
            </p:cNvSpPr>
            <p:nvPr/>
          </p:nvSpPr>
          <p:spPr bwMode="auto">
            <a:xfrm>
              <a:off x="0" y="3822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8" name="Line 38"/>
            <p:cNvSpPr>
              <a:spLocks noChangeShapeType="1"/>
            </p:cNvSpPr>
            <p:nvPr/>
          </p:nvSpPr>
          <p:spPr bwMode="auto">
            <a:xfrm>
              <a:off x="0" y="4340"/>
              <a:ext cx="5760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79" name="Line 39"/>
            <p:cNvSpPr>
              <a:spLocks noChangeShapeType="1"/>
            </p:cNvSpPr>
            <p:nvPr/>
          </p:nvSpPr>
          <p:spPr bwMode="auto">
            <a:xfrm>
              <a:off x="0" y="912"/>
              <a:ext cx="1" cy="3428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80" name="Line 40"/>
            <p:cNvSpPr>
              <a:spLocks noChangeShapeType="1"/>
            </p:cNvSpPr>
            <p:nvPr/>
          </p:nvSpPr>
          <p:spPr bwMode="auto">
            <a:xfrm>
              <a:off x="1856" y="912"/>
              <a:ext cx="1" cy="342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81" name="Line 41"/>
            <p:cNvSpPr>
              <a:spLocks noChangeShapeType="1"/>
            </p:cNvSpPr>
            <p:nvPr/>
          </p:nvSpPr>
          <p:spPr bwMode="auto">
            <a:xfrm>
              <a:off x="5760" y="912"/>
              <a:ext cx="1" cy="3428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82" name="Line 42"/>
            <p:cNvSpPr>
              <a:spLocks noChangeShapeType="1"/>
            </p:cNvSpPr>
            <p:nvPr/>
          </p:nvSpPr>
          <p:spPr bwMode="auto">
            <a:xfrm>
              <a:off x="0" y="4081"/>
              <a:ext cx="57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Pretty </a:t>
            </a:r>
            <a:r>
              <a:rPr lang="en-CA" dirty="0"/>
              <a:t>Good Privacy (PGP)</a:t>
            </a:r>
            <a:r>
              <a:rPr lang="ar-SA" dirty="0">
                <a:cs typeface="Arial" charset="0"/>
              </a:rPr>
              <a:t>‏</a:t>
            </a:r>
            <a:endParaRPr lang="en-CA" dirty="0"/>
          </a:p>
        </p:txBody>
      </p:sp>
      <p:sp>
        <p:nvSpPr>
          <p:cNvPr id="6246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4957770" cy="4114800"/>
          </a:xfrm>
          <a:ln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Phil Zimmerman, creator of </a:t>
            </a:r>
            <a:r>
              <a:rPr lang="en-CA" sz="2400" dirty="0" err="1"/>
              <a:t>pgp</a:t>
            </a:r>
            <a:endParaRPr lang="en-CA" sz="2400" dirty="0"/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 free product for non-commercial use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Protects email, files and documents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Ability to overwrite files, and compress data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5D549959-328A-4A28-8F30-1ACA6E9788E1}" type="slidenum">
              <a:rPr lang="en-US"/>
              <a:pPr/>
              <a:t>64</a:t>
            </a:fld>
            <a:endParaRPr lang="en-US"/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 cstate="print"/>
          <a:srcRect l="1639" t="1260" r="1639" b="1260"/>
          <a:stretch>
            <a:fillRect/>
          </a:stretch>
        </p:blipFill>
        <p:spPr bwMode="auto">
          <a:xfrm>
            <a:off x="5764213" y="2433661"/>
            <a:ext cx="3322637" cy="4352925"/>
          </a:xfrm>
          <a:prstGeom prst="rect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IPSec</a:t>
            </a:r>
            <a:endParaRPr lang="en-CA" dirty="0"/>
          </a:p>
        </p:txBody>
      </p:sp>
      <p:sp>
        <p:nvSpPr>
          <p:cNvPr id="6451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IPSec: Internet Protocol Security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Developed by the IETF (Internet Engineering Task Force)</a:t>
            </a:r>
            <a:r>
              <a:rPr lang="ar-SA" sz="2400">
                <a:cs typeface="Arial" charset="0"/>
              </a:rPr>
              <a:t>‏</a:t>
            </a:r>
            <a:endParaRPr lang="en-CA" sz="2400"/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Provide security over Internet connections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Prevent IP spoofing, eavesdropping and misuse of IP-based authentication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Primary use is for virtual private networks (VPN) </a:t>
            </a:r>
          </a:p>
          <a:p>
            <a:pPr>
              <a:lnSpc>
                <a:spcPct val="84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/>
              <a:t>Two modes: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Transport mode:  only packet payload is encrypted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/>
              <a:t>Tunnel mode:  the entire packet, including the header, is encrypted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2E645A7-F6CC-440C-BF8F-BE5783BF97C0}" type="slidenum">
              <a:rPr lang="en-US"/>
              <a:pPr/>
              <a:t>65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SSL </a:t>
            </a:r>
            <a:r>
              <a:rPr lang="en-CA" dirty="0"/>
              <a:t>/ TLS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SSL is the Secure Sockets Layer, 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Developed by Netscape Communications Corp. to improve security of HTTP connection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SSL is a protocol used to protect internet traffic with encryption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Provides server authentication only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HTTPS : http over SSL provides encryption of web browser data, port </a:t>
            </a:r>
            <a:r>
              <a:rPr lang="en-CA" sz="2000" dirty="0" smtClean="0"/>
              <a:t>443/TCP</a:t>
            </a:r>
          </a:p>
          <a:p>
            <a:pPr>
              <a:lnSpc>
                <a:spcPct val="84000"/>
              </a:lnSpc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TLS </a:t>
            </a:r>
            <a:r>
              <a:rPr lang="en-CA" sz="2400" dirty="0"/>
              <a:t>is Transport Layer Security Protocol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Successor to early SSL v1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Provides mutual authentication of server and client</a:t>
            </a:r>
          </a:p>
          <a:p>
            <a:pPr lvl="1"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Encrypted connections </a:t>
            </a:r>
            <a:endParaRPr lang="en-CA" sz="2000" dirty="0" smtClean="0"/>
          </a:p>
          <a:p>
            <a:pPr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strike="sngStrike" dirty="0" smtClean="0"/>
              <a:t>SSLv1</a:t>
            </a:r>
            <a:r>
              <a:rPr lang="en-CA" sz="2400" dirty="0" smtClean="0"/>
              <a:t>, </a:t>
            </a:r>
            <a:r>
              <a:rPr lang="en-CA" sz="2400" strike="sngStrike" dirty="0" smtClean="0"/>
              <a:t>SSLv2</a:t>
            </a:r>
            <a:r>
              <a:rPr lang="en-CA" sz="2400" dirty="0" smtClean="0"/>
              <a:t>, SSLv3</a:t>
            </a:r>
          </a:p>
          <a:p>
            <a:pPr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TLSv1, TLSv1.1</a:t>
            </a:r>
          </a:p>
          <a:p>
            <a:pPr>
              <a:lnSpc>
                <a:spcPct val="84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686012D-B590-4A72-818F-5E212AF78615}" type="slidenum">
              <a:rPr lang="en-US"/>
              <a:pPr/>
              <a:t>66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43570" y="5214950"/>
            <a:ext cx="3214710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Don’t get confused:  </a:t>
            </a:r>
          </a:p>
          <a:p>
            <a:pPr algn="r"/>
            <a:r>
              <a:rPr lang="en-US" sz="1600" strike="sngStrike" dirty="0" smtClean="0"/>
              <a:t>SSHv1</a:t>
            </a:r>
            <a:r>
              <a:rPr lang="en-US" sz="1600" dirty="0" smtClean="0"/>
              <a:t>, SSHv2</a:t>
            </a:r>
          </a:p>
          <a:p>
            <a:pPr algn="r"/>
            <a:r>
              <a:rPr lang="en-US" sz="1600" strike="sngStrike" dirty="0" smtClean="0"/>
              <a:t>SSHv1.99</a:t>
            </a:r>
            <a:r>
              <a:rPr lang="en-US" sz="1600" dirty="0" smtClean="0"/>
              <a:t>=v2 with v1</a:t>
            </a:r>
            <a:endParaRPr lang="en-US" sz="1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Cryptanalysis and Attacks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Differential </a:t>
            </a:r>
            <a:r>
              <a:rPr lang="en-CA" sz="2400" dirty="0" smtClean="0"/>
              <a:t>cryptanalysis</a:t>
            </a:r>
          </a:p>
          <a:p>
            <a:pPr lvl="1"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smtClean="0"/>
              <a:t>look </a:t>
            </a:r>
            <a:r>
              <a:rPr lang="en-CA" sz="2000" dirty="0"/>
              <a:t>at how different inputs result in different outputs in order to draw conclusions, discover non-random behaviour and uncover a </a:t>
            </a:r>
            <a:r>
              <a:rPr lang="en-CA" sz="2000" dirty="0" smtClean="0"/>
              <a:t>key</a:t>
            </a:r>
            <a:endParaRPr lang="en-CA" sz="2000" dirty="0"/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Linear </a:t>
            </a:r>
            <a:r>
              <a:rPr lang="en-CA" sz="2400" dirty="0" smtClean="0"/>
              <a:t>cryptanalysis</a:t>
            </a:r>
          </a:p>
          <a:p>
            <a:pPr lvl="1"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smtClean="0"/>
              <a:t>based </a:t>
            </a:r>
            <a:r>
              <a:rPr lang="en-CA" sz="2000" dirty="0"/>
              <a:t>on finding </a:t>
            </a:r>
            <a:r>
              <a:rPr lang="en-CA" sz="2000" dirty="0" smtClean="0"/>
              <a:t>(mathematical) approximations </a:t>
            </a:r>
            <a:r>
              <a:rPr lang="en-CA" sz="2000" dirty="0"/>
              <a:t>to a cipher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Reverse engineering</a:t>
            </a:r>
          </a:p>
          <a:p>
            <a:pPr lvl="1"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 smtClean="0"/>
              <a:t>taking </a:t>
            </a:r>
            <a:r>
              <a:rPr lang="en-CA" sz="2000" dirty="0"/>
              <a:t>apart the actual encryption program and tracing it through its operation to discover how it works, discover weaknesses, and uncover key material.</a:t>
            </a:r>
          </a:p>
          <a:p>
            <a:pPr lvl="1"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000" dirty="0"/>
              <a:t>Reverse engineering is one of the most common attacks.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3AF1A526-A62B-45EB-A2E6-D49058ABD41D}" type="slidenum">
              <a:rPr lang="en-US"/>
              <a:pPr/>
              <a:t>67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The </a:t>
            </a:r>
            <a:r>
              <a:rPr lang="en-CA" dirty="0"/>
              <a:t>Birthday Paradox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 smtClean="0"/>
              <a:t>Attacks on Hash Functions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b="1" dirty="0" smtClean="0"/>
              <a:t>Birthday </a:t>
            </a:r>
            <a:r>
              <a:rPr lang="en-CA" sz="2400" b="1" dirty="0"/>
              <a:t>paradox</a:t>
            </a:r>
            <a:r>
              <a:rPr lang="en-CA" sz="2400" dirty="0"/>
              <a:t>:  Once there are more than 23 people in the room, the chances 2 of them have the same birthday is more than 50%.  100 people raises these odds to 99.99%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b="1" dirty="0"/>
              <a:t>Birthday attack</a:t>
            </a:r>
            <a:r>
              <a:rPr lang="en-CA" sz="2400" dirty="0"/>
              <a:t>, Aka collision attack or reverse hash matching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Find flaws in one-to-one nature of hash functions</a:t>
            </a:r>
          </a:p>
          <a:p>
            <a:pPr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For a given signature, find a different message that produces the same message digest and substitute it for the real message</a:t>
            </a:r>
          </a:p>
          <a:p>
            <a:pPr>
              <a:spcBef>
                <a:spcPts val="6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4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53079322-B3AA-4560-9838-4C75A6E98B49}" type="slidenum">
              <a:rPr lang="en-US"/>
              <a:pPr/>
              <a:t>68</a:t>
            </a:fld>
            <a:endParaRPr lang="en-US"/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5925" y="0"/>
            <a:ext cx="1108075" cy="1412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188913"/>
            <a:ext cx="798513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Chosen </a:t>
            </a:r>
            <a:r>
              <a:rPr lang="en-CA" dirty="0"/>
              <a:t>text attacks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lnSpc>
                <a:spcPct val="75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b="1" dirty="0"/>
              <a:t>Known plaintext attack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Attacker has plaintext and encrypted message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Greatly assists attacker in breaking weaker codes</a:t>
            </a:r>
          </a:p>
          <a:p>
            <a:pPr>
              <a:lnSpc>
                <a:spcPct val="75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b="1" dirty="0"/>
              <a:t>Chosen </a:t>
            </a:r>
            <a:r>
              <a:rPr lang="en-CA" sz="2400" b="1" dirty="0" err="1"/>
              <a:t>ciphertext</a:t>
            </a:r>
            <a:endParaRPr lang="en-CA" sz="2400" b="1" dirty="0"/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Attacker has the ability  to decrypt chosen portions of </a:t>
            </a:r>
            <a:r>
              <a:rPr lang="en-CA" sz="2400" dirty="0" err="1"/>
              <a:t>ciphertext</a:t>
            </a:r>
            <a:r>
              <a:rPr lang="en-CA" sz="2400" dirty="0"/>
              <a:t>, and use the decrypted portion of the message to discover the key.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E.g.  Messages that always start with the same text (“Dear mom,”)</a:t>
            </a:r>
            <a:r>
              <a:rPr lang="ar-SA" sz="2400" dirty="0">
                <a:cs typeface="Arial" charset="0"/>
              </a:rPr>
              <a:t>‏</a:t>
            </a:r>
            <a:endParaRPr lang="en-CA" sz="2400" dirty="0"/>
          </a:p>
          <a:p>
            <a:pPr>
              <a:lnSpc>
                <a:spcPct val="75000"/>
              </a:lnSpc>
              <a:spcBef>
                <a:spcPts val="600"/>
              </a:spcBef>
              <a:buNone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b="1" dirty="0"/>
              <a:t>Chosen plaintext</a:t>
            </a:r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400" dirty="0"/>
              <a:t>Attacker has the ability to encrypt plaintext messages of their choosing and can analyse the cipher text output.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9E9D351-138B-4F2D-B910-E48853AEE267}" type="slidenum">
              <a:rPr lang="en-US"/>
              <a:pPr/>
              <a:t>69</a:t>
            </a:fld>
            <a:endParaRPr lang="en-US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6100" y="188913"/>
            <a:ext cx="798513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Key Encryption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5EBC-B10D-4583-A969-0D1DC2F7F92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9332" name="Picture 4" descr="C:\Documents and Settings\Ann Marie\Local Settings\Temporary Internet Files\Content.IE5\GIWI27YY\MCj042424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71942"/>
            <a:ext cx="928694" cy="928694"/>
          </a:xfrm>
          <a:prstGeom prst="rect">
            <a:avLst/>
          </a:prstGeom>
          <a:noFill/>
        </p:spPr>
      </p:pic>
      <p:pic>
        <p:nvPicPr>
          <p:cNvPr id="99333" name="Picture 5" descr="C:\Documents and Settings\Ann Marie\Local Settings\Temporary Internet Files\Content.IE5\GXQRWLAF\MCj040410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4143380"/>
            <a:ext cx="847649" cy="875995"/>
          </a:xfrm>
          <a:prstGeom prst="rect">
            <a:avLst/>
          </a:prstGeom>
          <a:noFill/>
        </p:spPr>
      </p:pic>
      <p:grpSp>
        <p:nvGrpSpPr>
          <p:cNvPr id="3" name="Group 27"/>
          <p:cNvGrpSpPr/>
          <p:nvPr/>
        </p:nvGrpSpPr>
        <p:grpSpPr>
          <a:xfrm>
            <a:off x="642910" y="1785926"/>
            <a:ext cx="1500198" cy="2079623"/>
            <a:chOff x="642910" y="1785926"/>
            <a:chExt cx="1500198" cy="2079623"/>
          </a:xfrm>
        </p:grpSpPr>
        <p:pic>
          <p:nvPicPr>
            <p:cNvPr id="99330" name="Picture 2" descr="C:\Documents and Settings\Ann Marie\Local Settings\Temporary Internet Files\Content.IE5\GIWI27YY\MCj0440504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3087" y="2036749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42910" y="1785926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Alice</a:t>
              </a:r>
              <a:endParaRPr lang="en-US" sz="1600" dirty="0"/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7215206" y="1857364"/>
            <a:ext cx="1519238" cy="2114552"/>
            <a:chOff x="7215206" y="1857364"/>
            <a:chExt cx="1519238" cy="2114552"/>
          </a:xfrm>
        </p:grpSpPr>
        <p:pic>
          <p:nvPicPr>
            <p:cNvPr id="99331" name="Picture 3" descr="C:\Documents and Settings\Ann Marie\Local Settings\Temporary Internet Files\Content.IE5\GXQRWLAF\MCj04405120000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86644" y="2143116"/>
              <a:ext cx="1447800" cy="1828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7215206" y="1857364"/>
              <a:ext cx="15001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Bob</a:t>
              </a:r>
              <a:endParaRPr lang="en-US" sz="1600" dirty="0"/>
            </a:p>
          </p:txBody>
        </p:sp>
      </p:grpSp>
      <p:sp>
        <p:nvSpPr>
          <p:cNvPr id="18" name="Flowchart: Document 17"/>
          <p:cNvSpPr/>
          <p:nvPr/>
        </p:nvSpPr>
        <p:spPr bwMode="auto">
          <a:xfrm>
            <a:off x="2214546" y="264318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 = Message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Plaintext</a:t>
            </a:r>
          </a:p>
        </p:txBody>
      </p:sp>
      <p:sp>
        <p:nvSpPr>
          <p:cNvPr id="21" name="Flowchart: Document 20"/>
          <p:cNvSpPr/>
          <p:nvPr/>
        </p:nvSpPr>
        <p:spPr bwMode="auto">
          <a:xfrm>
            <a:off x="2214546" y="4000504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ea typeface="ＭＳ Ｐゴシック" pitchFamily="-16" charset="-128"/>
              </a:rPr>
              <a:t>C = </a:t>
            </a:r>
            <a:r>
              <a:rPr lang="en-US" sz="1050" dirty="0" err="1" smtClean="0">
                <a:ea typeface="ＭＳ Ｐゴシック" pitchFamily="-16" charset="-128"/>
              </a:rPr>
              <a:t>Ciphertext</a:t>
            </a:r>
            <a:r>
              <a:rPr lang="en-US" sz="105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25" name="Straight Arrow Connector 24"/>
          <p:cNvCxnSpPr>
            <a:stCxn id="18" idx="2"/>
            <a:endCxn id="21" idx="0"/>
          </p:cNvCxnSpPr>
          <p:nvPr/>
        </p:nvCxnSpPr>
        <p:spPr bwMode="auto">
          <a:xfrm rot="5400000">
            <a:off x="2333808" y="3655419"/>
            <a:ext cx="69017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1" idx="3"/>
            <a:endCxn id="30" idx="1"/>
          </p:cNvCxnSpPr>
          <p:nvPr/>
        </p:nvCxnSpPr>
        <p:spPr bwMode="auto">
          <a:xfrm>
            <a:off x="3143240" y="4357694"/>
            <a:ext cx="29289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Flowchart: Document 28"/>
          <p:cNvSpPr/>
          <p:nvPr/>
        </p:nvSpPr>
        <p:spPr bwMode="auto">
          <a:xfrm>
            <a:off x="6072198" y="2643182"/>
            <a:ext cx="928694" cy="71438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 = Message</a:t>
            </a:r>
          </a:p>
          <a:p>
            <a:pPr defTabSz="914400" eaLnBrk="0" hangingPunct="0">
              <a:spcBef>
                <a:spcPct val="0"/>
              </a:spcBef>
            </a:pPr>
            <a:r>
              <a:rPr lang="en-US" sz="1100" dirty="0" smtClean="0">
                <a:ea typeface="ＭＳ Ｐゴシック" pitchFamily="-16" charset="-128"/>
              </a:rPr>
              <a:t>Plaintext</a:t>
            </a:r>
          </a:p>
        </p:txBody>
      </p:sp>
      <p:sp>
        <p:nvSpPr>
          <p:cNvPr id="30" name="Flowchart: Document 29"/>
          <p:cNvSpPr/>
          <p:nvPr/>
        </p:nvSpPr>
        <p:spPr bwMode="auto">
          <a:xfrm>
            <a:off x="6072198" y="4000504"/>
            <a:ext cx="928694" cy="714380"/>
          </a:xfrm>
          <a:prstGeom prst="flowChartDocumen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hangingPunct="0">
              <a:spcBef>
                <a:spcPct val="0"/>
              </a:spcBef>
            </a:pPr>
            <a:r>
              <a:rPr lang="en-US" sz="1000" dirty="0" smtClean="0">
                <a:ea typeface="ＭＳ Ｐゴシック" pitchFamily="-16" charset="-128"/>
              </a:rPr>
              <a:t>C = </a:t>
            </a:r>
            <a:r>
              <a:rPr lang="en-US" sz="1000" dirty="0" err="1" smtClean="0">
                <a:ea typeface="ＭＳ Ｐゴシック" pitchFamily="-16" charset="-128"/>
              </a:rPr>
              <a:t>Ciphertext</a:t>
            </a:r>
            <a:r>
              <a:rPr lang="en-US" sz="1000" dirty="0" smtClean="0">
                <a:ea typeface="ＭＳ Ｐゴシック" pitchFamily="-16" charset="-128"/>
              </a:rPr>
              <a:t> Message</a:t>
            </a:r>
          </a:p>
        </p:txBody>
      </p:sp>
      <p:cxnSp>
        <p:nvCxnSpPr>
          <p:cNvPr id="32" name="Straight Arrow Connector 31"/>
          <p:cNvCxnSpPr>
            <a:stCxn id="30" idx="0"/>
            <a:endCxn id="29" idx="2"/>
          </p:cNvCxnSpPr>
          <p:nvPr/>
        </p:nvCxnSpPr>
        <p:spPr bwMode="auto">
          <a:xfrm rot="5400000" flipH="1" flipV="1">
            <a:off x="6191460" y="3655419"/>
            <a:ext cx="69017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143108" y="3386080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 = E(P,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pub,B</a:t>
            </a:r>
            <a:r>
              <a:rPr lang="en-US" dirty="0" smtClean="0"/>
              <a:t>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72066" y="3500438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 = D(C,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priv,B</a:t>
            </a:r>
            <a:r>
              <a:rPr lang="en-US" dirty="0" smtClean="0"/>
              <a:t>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32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accent6"/>
                </a:solidFill>
              </a:rPr>
              <a:t>Alice Key Vault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Private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priv,A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3670" y="-24"/>
            <a:ext cx="2500330" cy="6340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>
                <a:solidFill>
                  <a:schemeClr val="accent6"/>
                </a:solidFill>
              </a:rPr>
              <a:t>Bob  Key Vault</a:t>
            </a:r>
            <a:endParaRPr lang="en-US" sz="1100" u="sng" baseline="-25000" dirty="0" smtClean="0">
              <a:solidFill>
                <a:schemeClr val="accent6"/>
              </a:solidFill>
            </a:endParaRPr>
          </a:p>
          <a:p>
            <a:pPr algn="r"/>
            <a:r>
              <a:rPr lang="en-US" sz="1600" dirty="0" smtClean="0">
                <a:solidFill>
                  <a:schemeClr val="accent6"/>
                </a:solidFill>
              </a:rPr>
              <a:t>Private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priv,B</a:t>
            </a:r>
            <a:endParaRPr lang="en-US" sz="1600" baseline="-25000" dirty="0">
              <a:solidFill>
                <a:schemeClr val="accent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14678" y="-24"/>
            <a:ext cx="2500330" cy="9294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solidFill>
                  <a:schemeClr val="accent6"/>
                </a:solidFill>
              </a:rPr>
              <a:t>Public Keys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Alice’s Public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pub,A</a:t>
            </a:r>
            <a:endParaRPr lang="en-US" sz="1100" baseline="-25000" dirty="0" smtClean="0">
              <a:solidFill>
                <a:schemeClr val="accent6"/>
              </a:solidFill>
            </a:endParaRP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Bob’s Public Key = </a:t>
            </a:r>
            <a:r>
              <a:rPr lang="en-US" sz="1600" dirty="0" err="1" smtClean="0">
                <a:solidFill>
                  <a:schemeClr val="accent6"/>
                </a:solidFill>
              </a:rPr>
              <a:t>K</a:t>
            </a:r>
            <a:r>
              <a:rPr lang="en-US" sz="1100" baseline="-25000" dirty="0" err="1" smtClean="0">
                <a:solidFill>
                  <a:schemeClr val="accent6"/>
                </a:solidFill>
              </a:rPr>
              <a:t>pub,B</a:t>
            </a:r>
            <a:endParaRPr lang="en-US" sz="1100" baseline="-25000" dirty="0" smtClean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8596" y="5357826"/>
            <a:ext cx="571504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Alice generates plaintext message</a:t>
            </a:r>
          </a:p>
          <a:p>
            <a:pPr marL="457200" indent="-457200">
              <a:buAutoNum type="arabicPeriod"/>
            </a:pPr>
            <a:r>
              <a:rPr lang="en-US" dirty="0" smtClean="0"/>
              <a:t>Alice encrypts with </a:t>
            </a:r>
            <a:r>
              <a:rPr lang="en-US" u="sng" dirty="0" smtClean="0"/>
              <a:t>Bob’s public key</a:t>
            </a:r>
          </a:p>
          <a:p>
            <a:pPr marL="457200" indent="-457200">
              <a:buAutoNum type="arabicPeriod"/>
            </a:pPr>
            <a:r>
              <a:rPr lang="en-US" dirty="0" smtClean="0"/>
              <a:t>Alice sends </a:t>
            </a:r>
            <a:r>
              <a:rPr lang="en-US" dirty="0" err="1" smtClean="0"/>
              <a:t>ciphertext</a:t>
            </a:r>
            <a:r>
              <a:rPr lang="en-US" dirty="0" smtClean="0"/>
              <a:t> to Bob</a:t>
            </a:r>
          </a:p>
          <a:p>
            <a:pPr marL="457200" indent="-457200">
              <a:buAutoNum type="arabicPeriod"/>
            </a:pPr>
            <a:r>
              <a:rPr lang="en-US" dirty="0" smtClean="0"/>
              <a:t>Bob decrypts with his </a:t>
            </a:r>
            <a:r>
              <a:rPr lang="en-US" u="sng" dirty="0" smtClean="0"/>
              <a:t>private key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 animBg="1"/>
      <p:bldP spid="30" grpId="0" animBg="1"/>
      <p:bldP spid="35" grpId="0"/>
      <p:bldP spid="38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dirty="0" smtClean="0"/>
              <a:t>Frequency </a:t>
            </a:r>
            <a:r>
              <a:rPr lang="en-CA" dirty="0"/>
              <a:t>Analysis</a:t>
            </a:r>
          </a:p>
        </p:txBody>
      </p:sp>
      <p:sp>
        <p:nvSpPr>
          <p:cNvPr id="6963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/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Use statistical characteristics of English language to guess substitution ciphers.  </a:t>
            </a:r>
          </a:p>
          <a:p>
            <a:pPr lvl="1"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E.g. letters e and s are used most often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Used in conjunction with other attacks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B3714083-1268-4F25-8370-5B7F2094FE77}" type="slidenum">
              <a:rPr lang="en-US"/>
              <a:pPr/>
              <a:t>70</a:t>
            </a:fld>
            <a:endParaRPr lang="en-US"/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6100" y="188913"/>
            <a:ext cx="798513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2800" dirty="0" smtClean="0"/>
              <a:t>L08 </a:t>
            </a:r>
            <a:r>
              <a:rPr lang="en-CA" sz="2800" dirty="0"/>
              <a:t>Cryptography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 bwMode="auto">
          <a:prstGeom prst="rect">
            <a:avLst/>
          </a:prstGeom>
          <a:noFill/>
          <a:ln/>
        </p:spPr>
        <p:txBody>
          <a:bodyPr lIns="90000" tIns="46800" rIns="90000" bIns="46800"/>
          <a:lstStyle/>
          <a:p>
            <a:pPr marL="0" inden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2000"/>
              <a:t>Questions?  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ln w="9360">
            <a:solidFill>
              <a:srgbClr val="333399"/>
            </a:solidFill>
            <a:miter lim="800000"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/>
              <a:t>Crypto terminology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lIns="90000" tIns="46800" rIns="90000" bIns="46800">
            <a:normAutofit lnSpcReduction="10000"/>
          </a:bodyPr>
          <a:lstStyle/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b="1" dirty="0"/>
              <a:t>Cryptography</a:t>
            </a:r>
            <a:r>
              <a:rPr lang="en-CA" sz="2800" dirty="0"/>
              <a:t>:  the art of creating and implementing secret codes and ciphers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b="1" dirty="0"/>
              <a:t>Cryptanalysis</a:t>
            </a:r>
            <a:r>
              <a:rPr lang="en-CA" sz="2800" dirty="0"/>
              <a:t>:  the study of methods to defeat codes and ciphers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b="1" dirty="0"/>
              <a:t>Cryptology</a:t>
            </a:r>
            <a:r>
              <a:rPr lang="en-CA" sz="2800" dirty="0"/>
              <a:t> = </a:t>
            </a:r>
            <a:r>
              <a:rPr lang="en-CA" sz="2800" dirty="0" smtClean="0"/>
              <a:t>the study of cryptography.  cryptography </a:t>
            </a:r>
            <a:r>
              <a:rPr lang="en-CA" sz="2800" dirty="0"/>
              <a:t>+ cryptanalysis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b="1" dirty="0"/>
              <a:t>Cryptosystems</a:t>
            </a:r>
            <a:r>
              <a:rPr lang="en-CA" sz="2800" dirty="0"/>
              <a:t>: mathematical </a:t>
            </a:r>
            <a:r>
              <a:rPr lang="en-CA" sz="2800" dirty="0" smtClean="0"/>
              <a:t>formulae (algorithms) </a:t>
            </a:r>
            <a:r>
              <a:rPr lang="en-CA" sz="2800" dirty="0"/>
              <a:t>used to encrypt plaintext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b="1" dirty="0" err="1"/>
              <a:t>Cryptovariables</a:t>
            </a:r>
            <a:r>
              <a:rPr lang="en-CA" sz="2800" dirty="0"/>
              <a:t>:  encryption keys</a:t>
            </a:r>
          </a:p>
          <a:p>
            <a:pP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C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B714739-031C-4B57-B850-C43F18270E5E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Eric Cole’s 4 rules</a:t>
            </a:r>
            <a:endParaRPr lang="en-CA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In no particular order:</a:t>
            </a:r>
          </a:p>
          <a:p>
            <a:pPr lvl="1"/>
            <a:r>
              <a:rPr lang="en-CA" dirty="0" smtClean="0"/>
              <a:t>The secrecy of the message depends on the secrecy of the key, not on the secrecy of the algorithm (</a:t>
            </a:r>
            <a:r>
              <a:rPr lang="en-CA" dirty="0" err="1" smtClean="0"/>
              <a:t>Kerckhoff’s</a:t>
            </a:r>
            <a:r>
              <a:rPr lang="en-CA" dirty="0" smtClean="0"/>
              <a:t> principle, or Shannon’s Maxim)</a:t>
            </a:r>
            <a:r>
              <a:rPr lang="ar-SA" dirty="0" smtClean="0"/>
              <a:t>‏</a:t>
            </a:r>
            <a:endParaRPr lang="en-CA" dirty="0" smtClean="0"/>
          </a:p>
          <a:p>
            <a:pPr lvl="1"/>
            <a:r>
              <a:rPr lang="en-CA" dirty="0" smtClean="0"/>
              <a:t>All encryption is </a:t>
            </a:r>
            <a:r>
              <a:rPr lang="en-CA" dirty="0" err="1" smtClean="0"/>
              <a:t>crackable</a:t>
            </a:r>
            <a:r>
              <a:rPr lang="en-CA" dirty="0" smtClean="0"/>
              <a:t> given enough time</a:t>
            </a:r>
            <a:br>
              <a:rPr lang="en-CA" dirty="0" smtClean="0"/>
            </a:br>
            <a:r>
              <a:rPr lang="en-CA" dirty="0" smtClean="0"/>
              <a:t>(AMW: and enough resources)</a:t>
            </a:r>
            <a:br>
              <a:rPr lang="en-CA" dirty="0" smtClean="0"/>
            </a:br>
            <a:r>
              <a:rPr lang="en-CA" dirty="0" smtClean="0"/>
              <a:t>(exception: </a:t>
            </a:r>
            <a:r>
              <a:rPr lang="en-CA" dirty="0" err="1" smtClean="0"/>
              <a:t>Vernam</a:t>
            </a:r>
            <a:r>
              <a:rPr lang="en-CA" dirty="0" smtClean="0"/>
              <a:t> cipher, aka one-time pad)</a:t>
            </a:r>
            <a:r>
              <a:rPr lang="ar-SA" dirty="0" smtClean="0"/>
              <a:t>‏</a:t>
            </a:r>
            <a:endParaRPr lang="en-CA" dirty="0" smtClean="0"/>
          </a:p>
          <a:p>
            <a:pPr lvl="1"/>
            <a:r>
              <a:rPr lang="en-CA" dirty="0" smtClean="0"/>
              <a:t>The time it takes to brute force the key needs to be greater than the usefulness of the information being protected.</a:t>
            </a:r>
          </a:p>
          <a:p>
            <a:pPr lvl="1"/>
            <a:r>
              <a:rPr lang="en-CA" dirty="0" smtClean="0"/>
              <a:t>There is no way to prove an algorithm is secure.  We can only prove that an algorithm is not secure by breaking it.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8F00-D072-44E5-ACE0-23E75A64F6C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4428</Words>
  <Application>Microsoft Office PowerPoint</Application>
  <PresentationFormat>On-screen Show (4:3)</PresentationFormat>
  <Paragraphs>868</Paragraphs>
  <Slides>71</Slides>
  <Notes>71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3" baseType="lpstr">
      <vt:lpstr>Blank Presentation</vt:lpstr>
      <vt:lpstr>Equation</vt:lpstr>
      <vt:lpstr>L08 Cryptography</vt:lpstr>
      <vt:lpstr>Cryptography Key Areas of Knowledge</vt:lpstr>
      <vt:lpstr>What is Cryptography?</vt:lpstr>
      <vt:lpstr>Cryptography Basics</vt:lpstr>
      <vt:lpstr>Public vs. Private</vt:lpstr>
      <vt:lpstr>Symmetric Encryption</vt:lpstr>
      <vt:lpstr>Public Key Encryption</vt:lpstr>
      <vt:lpstr>Crypto terminology</vt:lpstr>
      <vt:lpstr>Eric Cole’s 4 rules</vt:lpstr>
      <vt:lpstr>Cryptography and CIA</vt:lpstr>
      <vt:lpstr>Additional uses</vt:lpstr>
      <vt:lpstr>Storage and Transmission</vt:lpstr>
      <vt:lpstr>History of Cryptography Early (Manual) Era</vt:lpstr>
      <vt:lpstr>History of Cryptography Mechanical Era</vt:lpstr>
      <vt:lpstr>History of Cryptography Modern Era</vt:lpstr>
      <vt:lpstr>History of Cryptography Emerging Technologies</vt:lpstr>
      <vt:lpstr>Encryption Systems Block and Stream Ciphers</vt:lpstr>
      <vt:lpstr>Some more terminology</vt:lpstr>
      <vt:lpstr>Rectangular substitution table</vt:lpstr>
      <vt:lpstr>Vigenère Cipher</vt:lpstr>
      <vt:lpstr>Vigenère Cipher</vt:lpstr>
      <vt:lpstr>Running Key Cipher</vt:lpstr>
      <vt:lpstr>One Time Pad (OTP)</vt:lpstr>
      <vt:lpstr>Steganography</vt:lpstr>
      <vt:lpstr>Symmetric Ciphers</vt:lpstr>
      <vt:lpstr>Feistel Scheme</vt:lpstr>
      <vt:lpstr>Block modes of DES</vt:lpstr>
      <vt:lpstr>DES with ECB</vt:lpstr>
      <vt:lpstr>DES - Cipher Block Chaining</vt:lpstr>
      <vt:lpstr>Stream modes of DES</vt:lpstr>
      <vt:lpstr>DES with Cipher Feed Back Mode</vt:lpstr>
      <vt:lpstr>DES with Output Feed Back Mode</vt:lpstr>
      <vt:lpstr>Counter Mode</vt:lpstr>
      <vt:lpstr>Symmetric Ciphers Double DES</vt:lpstr>
      <vt:lpstr>Symmetric Ciphers  Triple DES (3DES)‏</vt:lpstr>
      <vt:lpstr>Symmetric Algorithms AES</vt:lpstr>
      <vt:lpstr>Symmetric Ciphers IDEA</vt:lpstr>
      <vt:lpstr>Symmetric Ciphers Blowfish, Skipjack</vt:lpstr>
      <vt:lpstr>Asymmetric Algorithms (Public Key Crytptography)</vt:lpstr>
      <vt:lpstr>Public Key Encryption</vt:lpstr>
      <vt:lpstr>RSA</vt:lpstr>
      <vt:lpstr>Diffie-Hellmann key exchange</vt:lpstr>
      <vt:lpstr>El Gamal</vt:lpstr>
      <vt:lpstr>Elliptic Curve Cryptography (ECC)‏</vt:lpstr>
      <vt:lpstr>Symmetric vs. Asymmetric</vt:lpstr>
      <vt:lpstr>Message Integrity Controls</vt:lpstr>
      <vt:lpstr>Hash Functions</vt:lpstr>
      <vt:lpstr>Message Digest</vt:lpstr>
      <vt:lpstr>Hash Functions Terminology</vt:lpstr>
      <vt:lpstr>MD5</vt:lpstr>
      <vt:lpstr>Secure Hash Algorithm (SHA-1)‏</vt:lpstr>
      <vt:lpstr>Digital Signatures, DSS</vt:lpstr>
      <vt:lpstr>Public Key Signature Scheme</vt:lpstr>
      <vt:lpstr>Signed and Encrypted</vt:lpstr>
      <vt:lpstr>HMAC</vt:lpstr>
      <vt:lpstr>HMAC</vt:lpstr>
      <vt:lpstr>Hybrid Cryptography</vt:lpstr>
      <vt:lpstr>Digital Envelope (Hybrid Crypto)</vt:lpstr>
      <vt:lpstr>Encryption Management Legal Requirements</vt:lpstr>
      <vt:lpstr>Slide 60</vt:lpstr>
      <vt:lpstr>Public Key Infrastructure (PKI)‏</vt:lpstr>
      <vt:lpstr>Public Key Infrastructure (PKI)‏</vt:lpstr>
      <vt:lpstr>PKI X.509 certificate</vt:lpstr>
      <vt:lpstr>Pretty Good Privacy (PGP)‏</vt:lpstr>
      <vt:lpstr>IPSec</vt:lpstr>
      <vt:lpstr>SSL / TLS</vt:lpstr>
      <vt:lpstr>Cryptanalysis and Attacks</vt:lpstr>
      <vt:lpstr>The Birthday Paradox</vt:lpstr>
      <vt:lpstr>Chosen text attacks</vt:lpstr>
      <vt:lpstr>Frequency Analysis</vt:lpstr>
      <vt:lpstr>L08 Cryptography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2010-03-15T15:22:03Z</dcterms:modified>
</cp:coreProperties>
</file>